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6"/>
  </p:notesMasterIdLst>
  <p:sldIdLst>
    <p:sldId id="256" r:id="rId2"/>
    <p:sldId id="257" r:id="rId3"/>
    <p:sldId id="263" r:id="rId4"/>
    <p:sldId id="261" r:id="rId5"/>
    <p:sldId id="259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1" r:id="rId25"/>
    <p:sldId id="283" r:id="rId26"/>
    <p:sldId id="284" r:id="rId27"/>
    <p:sldId id="285" r:id="rId28"/>
    <p:sldId id="292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80010-88EA-A042-B00B-2B76423F31AD}" type="datetimeFigureOut">
              <a:rPr lang="en-US" smtClean="0"/>
              <a:t>7/13/15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CC2AD-9AA7-F145-8400-50FA303A40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707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Challenge: now what we measure in an experiment is a combination</a:t>
            </a:r>
            <a:r>
              <a:rPr lang="en-US" baseline="0" dirty="0" smtClean="0"/>
              <a:t> of strategy and architecture. This has been recognized somewhat, but without look for </a:t>
            </a:r>
            <a:r>
              <a:rPr lang="en-US" baseline="0" dirty="0" err="1" smtClean="0"/>
              <a:t>systematicity</a:t>
            </a:r>
            <a:r>
              <a:rPr lang="en-US" baseline="0" dirty="0" smtClean="0"/>
              <a:t> in the strategy part.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56294-D690-D643-8A9A-B7975939A6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83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777" r="99162">
                        <a14:foregroundMark x1="42458" y1="3265" x2="44134" y2="8935"/>
                        <a14:foregroundMark x1="19274" y1="13402" x2="25978" y2="13746"/>
                        <a14:foregroundMark x1="43855" y1="15979" x2="50000" y2="18729"/>
                        <a14:foregroundMark x1="65363" y1="51031" x2="68715" y2="57216"/>
                        <a14:foregroundMark x1="56983" y1="21993" x2="51397" y2="24399"/>
                        <a14:foregroundMark x1="27933" y1="28007" x2="25419" y2="30584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19224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8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1295400"/>
            <a:ext cx="61722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88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7724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7" name="Picture 16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9" name="Picture 18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  <a:endParaRPr lang="en-US" sz="900" b="1" noProof="0" dirty="0">
              <a:solidFill>
                <a:srgbClr val="D90000"/>
              </a:solidFill>
              <a:latin typeface="Georgia"/>
              <a:cs typeface="Georgia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r>
              <a:rPr lang="en-US" sz="900" b="1" noProof="0" dirty="0" smtClean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  <a:endParaRPr lang="en-US" sz="900" b="1" noProof="0" dirty="0">
              <a:solidFill>
                <a:srgbClr val="D90000"/>
              </a:solidFill>
              <a:latin typeface="Georgia"/>
              <a:cs typeface="Georgia"/>
            </a:endParaRPr>
          </a:p>
        </p:txBody>
      </p:sp>
      <p:pic>
        <p:nvPicPr>
          <p:cNvPr id="24" name="Picture 23" descr="RUGR_logoNL_rood_PMS186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4775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475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4572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6859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29985803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87178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42595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965089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29396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0896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7714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8546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730276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8013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rot="5400000" flipH="1" flipV="1">
            <a:off x="20193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3622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artificial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intelligence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rot="5400000" flipH="1" flipV="1">
            <a:off x="3238500" y="6438900"/>
            <a:ext cx="304800" cy="228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D9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81400" y="6324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cognitive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D90000"/>
                </a:solidFill>
                <a:latin typeface="Georgia"/>
                <a:cs typeface="Georgia"/>
              </a:rPr>
              <a:t>modeling</a:t>
            </a:r>
          </a:p>
        </p:txBody>
      </p:sp>
      <p:pic>
        <p:nvPicPr>
          <p:cNvPr id="13" name="Picture 12" descr="RUGR_logoNL_rood_PMS186.eps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8600" y="6288315"/>
            <a:ext cx="1752600" cy="417286"/>
          </a:xfrm>
          <a:prstGeom prst="rect">
            <a:avLst/>
          </a:prstGeom>
        </p:spPr>
      </p:pic>
      <p:pic>
        <p:nvPicPr>
          <p:cNvPr id="14" name="Picture 13" descr="CoverSmall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6549" y="381000"/>
            <a:ext cx="1020251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5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xmlns:p14="http://schemas.microsoft.com/office/powerpoint/2010/main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/>
          <a:latin typeface="Helvetica Neue Medium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Opti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0000"/>
        <a:buFont typeface="Monotype Sorts" charset="2"/>
        <a:buChar char="n"/>
        <a:defRPr kumimoji="1" sz="3200">
          <a:solidFill>
            <a:schemeClr val="tx1"/>
          </a:solidFill>
          <a:effectLst/>
          <a:latin typeface="Helvetica Neue Light"/>
          <a:ea typeface="ＭＳ Ｐゴシック" charset="-128"/>
          <a:cs typeface="ＭＳ Ｐゴシック" charset="-128"/>
        </a:defRPr>
      </a:lvl1pPr>
      <a:lvl2pPr marL="739775" indent="-28257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/>
        <a:buChar char="•"/>
        <a:defRPr kumimoji="1" sz="2800">
          <a:solidFill>
            <a:schemeClr val="tx1"/>
          </a:solidFill>
          <a:effectLst/>
          <a:latin typeface="Helvetica Neue Ligh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Wingdings" charset="2"/>
        <a:buChar char="§"/>
        <a:defRPr kumimoji="1" sz="2400">
          <a:solidFill>
            <a:schemeClr val="tx1"/>
          </a:solidFill>
          <a:effectLst/>
          <a:latin typeface="Helvetica Neue Ligh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/>
          <a:latin typeface="Helvetica Neue Ligh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/>
          <a:latin typeface="Helvetica Neue Ligh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50000"/>
        <a:buFont typeface="Monotype Sorts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i.rug.nl/~niels/publications/2013-19654-001.pdf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PRIMs 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Niels Taatgen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89745"/>
      </p:ext>
    </p:extLst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Metaphor: computer architecture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514" r="-470"/>
          <a:stretch/>
        </p:blipFill>
        <p:spPr>
          <a:xfrm>
            <a:off x="565385" y="1981200"/>
            <a:ext cx="5123249" cy="4114800"/>
          </a:xfrm>
          <a:solidFill>
            <a:srgbClr val="FEFDFD"/>
          </a:solidFill>
        </p:spPr>
      </p:pic>
      <p:sp>
        <p:nvSpPr>
          <p:cNvPr id="5" name="TextBox 4"/>
          <p:cNvSpPr txBox="1"/>
          <p:nvPr/>
        </p:nvSpPr>
        <p:spPr>
          <a:xfrm>
            <a:off x="5966976" y="1981200"/>
            <a:ext cx="28704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Flow of information is controlled by instructions in memory</a:t>
            </a:r>
          </a:p>
          <a:p>
            <a:endParaRPr lang="en-US" dirty="0"/>
          </a:p>
          <a:p>
            <a:r>
              <a:rPr lang="en-US" dirty="0" smtClean="0"/>
              <a:t>The instructions do not have “meaning” in themselves, they get meaning because they are part of a larger program</a:t>
            </a:r>
          </a:p>
          <a:p>
            <a:endParaRPr lang="en-US" dirty="0"/>
          </a:p>
          <a:p>
            <a:r>
              <a:rPr lang="en-US" dirty="0" smtClean="0"/>
              <a:t>The possible set of instructions is fixed, and determined by the designer of the CPU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100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7580"/>
            <a:ext cx="9144000" cy="394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329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idea in PRIMs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General Strategies are a byproduct of learning specific skills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633481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654" y="2112098"/>
            <a:ext cx="2578100" cy="596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391" y="3502171"/>
            <a:ext cx="5854700" cy="2108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290455" y="4329545"/>
            <a:ext cx="1073727" cy="21936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76975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MsSimpleExam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62" y="0"/>
            <a:ext cx="7897889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350324" y="2091204"/>
            <a:ext cx="8604830" cy="46422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03727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MsSimpleExam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62" y="0"/>
            <a:ext cx="7897889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350324" y="4182408"/>
            <a:ext cx="8604830" cy="2551049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222015" y="2124051"/>
            <a:ext cx="3469536" cy="141238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87157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MsSimpleExam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62" y="0"/>
            <a:ext cx="7897889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487168" y="5091151"/>
            <a:ext cx="8347561" cy="155882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5714658" y="4872176"/>
            <a:ext cx="481695" cy="43794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95069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MsSimpleExam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62" y="0"/>
            <a:ext cx="78978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42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1139824"/>
            <a:ext cx="2555875" cy="5654675"/>
          </a:xfrm>
        </p:spPr>
        <p:txBody>
          <a:bodyPr>
            <a:normAutofit/>
          </a:bodyPr>
          <a:lstStyle/>
          <a:p>
            <a:r>
              <a:rPr lang="en-US" dirty="0" smtClean="0"/>
              <a:t>Long term goal:</a:t>
            </a:r>
            <a:br>
              <a:rPr lang="en-US" dirty="0" smtClean="0"/>
            </a:br>
            <a:r>
              <a:rPr lang="en-US" dirty="0" smtClean="0"/>
              <a:t>Expand PRIMs into a theory of life-long learning</a:t>
            </a:r>
            <a:endParaRPr lang="en-US" dirty="0"/>
          </a:p>
        </p:txBody>
      </p:sp>
      <p:pic>
        <p:nvPicPr>
          <p:cNvPr id="4" name="Picture 3" descr="transferGraphAllTasks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75" y="333375"/>
            <a:ext cx="68637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669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</a:t>
            </a:r>
            <a:r>
              <a:rPr lang="en-US" dirty="0" smtClean="0"/>
              <a:t>strategies </a:t>
            </a:r>
            <a:r>
              <a:rPr lang="en-US" dirty="0" smtClean="0"/>
              <a:t>that can be trained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handle task hierarchies and multitasking?</a:t>
            </a:r>
          </a:p>
          <a:p>
            <a:r>
              <a:rPr lang="en-US" dirty="0" smtClean="0"/>
              <a:t>How to control working memory</a:t>
            </a:r>
          </a:p>
          <a:p>
            <a:pPr lvl="1"/>
            <a:r>
              <a:rPr lang="en-US" dirty="0" smtClean="0"/>
              <a:t>Rehearsal is a learned strategy, not a brain mechanism</a:t>
            </a:r>
          </a:p>
          <a:p>
            <a:r>
              <a:rPr lang="en-US" dirty="0" smtClean="0"/>
              <a:t>Make decisions while anticipating future consequences of that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490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overview of the goals of PRIMs</a:t>
            </a:r>
          </a:p>
          <a:p>
            <a:r>
              <a:rPr lang="en-US" dirty="0" smtClean="0"/>
              <a:t>How to write a PRIMs model?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348667"/>
      </p:ext>
    </p:extLst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 of PRIMs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Transfer between text editors</a:t>
            </a:r>
          </a:p>
          <a:p>
            <a:r>
              <a:rPr lang="en-US" dirty="0" smtClean="0"/>
              <a:t>Explanation for several brain training experiments (proactive control)</a:t>
            </a:r>
          </a:p>
          <a:p>
            <a:r>
              <a:rPr lang="en-US" dirty="0" smtClean="0"/>
              <a:t>Explanation of why the attentional blink can be trained away</a:t>
            </a:r>
          </a:p>
          <a:p>
            <a:r>
              <a:rPr lang="en-US" dirty="0" smtClean="0"/>
              <a:t>Models of distraction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640371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457200"/>
            <a:ext cx="7772400" cy="1143000"/>
          </a:xfrm>
        </p:spPr>
        <p:txBody>
          <a:bodyPr/>
          <a:lstStyle/>
          <a:p>
            <a:r>
              <a:rPr lang="en-US" dirty="0" smtClean="0"/>
              <a:t>New implementation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0"/>
            <a:ext cx="89349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895768"/>
      </p:ext>
    </p:extLst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operator start-count {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"Start counting"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V1 &lt;&gt; nil  // There has to be a visual 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  WM1 </a:t>
            </a:r>
            <a:r>
              <a:rPr lang="en-US" sz="1600" dirty="0">
                <a:latin typeface="Courier"/>
                <a:cs typeface="Courier"/>
              </a:rPr>
              <a:t>= nil  // Imaginal should be empty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==&gt;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V1 -&gt; WM1 // Copy the start number to </a:t>
            </a:r>
            <a:r>
              <a:rPr lang="en-US" sz="1600" smtClean="0">
                <a:latin typeface="Courier"/>
                <a:cs typeface="Courier"/>
              </a:rPr>
              <a:t>imaginal slot 1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count-fact -&gt; RT1 // Start retrieving the next number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V1 -&gt; RT2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say -&gt; AC1 // Say the current number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V1 -&gt; AC2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   }</a:t>
            </a:r>
          </a:p>
        </p:txBody>
      </p:sp>
    </p:spTree>
    <p:extLst>
      <p:ext uri="{BB962C8B-B14F-4D97-AF65-F5344CB8AC3E}">
        <p14:creationId xmlns:p14="http://schemas.microsoft.com/office/powerpoint/2010/main" val="3519329244"/>
      </p:ext>
    </p:extLst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 chunk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start-count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isa  operator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slot1  count-fact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slot2  say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condition  V1&lt;&gt;nil;WM1=</a:t>
            </a:r>
            <a:r>
              <a:rPr lang="en-US" sz="2400" dirty="0" smtClean="0">
                <a:latin typeface="Courier"/>
                <a:cs typeface="Courier"/>
              </a:rPr>
              <a:t>nil</a:t>
            </a:r>
          </a:p>
          <a:p>
            <a:pPr marL="0" indent="0">
              <a:buNone/>
            </a:pPr>
            <a:r>
              <a:rPr lang="en-US" sz="2400" dirty="0" smtClean="0">
                <a:latin typeface="Courier"/>
                <a:cs typeface="Courier"/>
              </a:rPr>
              <a:t>  action  </a:t>
            </a:r>
            <a:r>
              <a:rPr lang="en-US" sz="2400" dirty="0">
                <a:latin typeface="Courier"/>
                <a:cs typeface="Courier"/>
              </a:rPr>
              <a:t>V1-&gt;WM1;C1-&gt;RT1;V1-&gt;RT2;C2-&gt;AC1;V1-&gt;AC2</a:t>
            </a:r>
          </a:p>
          <a:p>
            <a:pPr marL="0" indent="0">
              <a:buNone/>
            </a:pPr>
            <a:r>
              <a:rPr lang="en-US" sz="2400" baseline="30000" dirty="0">
                <a:latin typeface="Courier"/>
                <a:cs typeface="Courier"/>
              </a:rPr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15510"/>
      </p:ext>
    </p:extLst>
  </p:cSld>
  <p:clrMapOvr>
    <a:masterClrMapping/>
  </p:clrMapOvr>
  <p:transition xmlns:p14="http://schemas.microsoft.com/office/powerpoint/2010/main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PRIMs’</a:t>
            </a:r>
            <a:r>
              <a:rPr lang="en-US" dirty="0" smtClean="0"/>
              <a:t> buffers?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 (Visual): input from the task (~ =visual&gt;)</a:t>
            </a:r>
          </a:p>
          <a:p>
            <a:r>
              <a:rPr lang="en-US" dirty="0" smtClean="0"/>
              <a:t>WM (Working Memory): (=imaginal&gt;)</a:t>
            </a:r>
          </a:p>
          <a:p>
            <a:r>
              <a:rPr lang="en-US" dirty="0" smtClean="0"/>
              <a:t>G (Goal): (~ =goal&gt;)</a:t>
            </a:r>
          </a:p>
          <a:p>
            <a:r>
              <a:rPr lang="en-US" dirty="0" smtClean="0"/>
              <a:t>RT (Declarative Memory): (=retrieval&gt;)</a:t>
            </a:r>
          </a:p>
          <a:p>
            <a:r>
              <a:rPr lang="en-US" dirty="0" smtClean="0"/>
              <a:t>AC (Action): (=manual&gt;, =vocal&gt;)</a:t>
            </a:r>
          </a:p>
          <a:p>
            <a:r>
              <a:rPr lang="en-US" dirty="0" smtClean="0"/>
              <a:t>C (Constants): specific values for an operator</a:t>
            </a:r>
          </a:p>
          <a:p>
            <a:r>
              <a:rPr lang="en-US" dirty="0" smtClean="0"/>
              <a:t>GC (Global Constants): specific values set at the task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076844"/>
      </p:ext>
    </p:extLst>
  </p:cSld>
  <p:clrMapOvr>
    <a:masterClrMapping/>
  </p:clrMapOvr>
  <p:transition xmlns:p14="http://schemas.microsoft.com/office/powerpoint/2010/main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more operators to make it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operator iterate {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 "Iterate as long as count isn't done"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 RT2 = WM1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 V2 &lt;&gt; WM1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==&gt;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 RT3 -&gt; WM1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 count-fact -&gt; RT1</a:t>
            </a:r>
          </a:p>
          <a:p>
            <a:pPr marL="0" indent="0">
              <a:buNone/>
            </a:pPr>
            <a:r>
              <a:rPr lang="en-US" sz="1800" dirty="0">
                <a:latin typeface="Courier"/>
                <a:cs typeface="Courier"/>
              </a:rPr>
              <a:t>    RT3 -&gt; RT2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  say -&gt; AC1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  RT3 -&gt;AC2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}</a:t>
            </a:r>
          </a:p>
          <a:p>
            <a:pPr marL="0" indent="0">
              <a:buNone/>
            </a:pPr>
            <a:endParaRPr lang="tr-TR" sz="18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</a:t>
            </a:r>
            <a:endParaRPr lang="en-US" sz="1800" dirty="0">
              <a:latin typeface="Courier"/>
              <a:cs typeface="Courier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sz="1800" dirty="0" err="1">
                <a:latin typeface="Courier"/>
                <a:cs typeface="Courier"/>
              </a:rPr>
              <a:t>operator</a:t>
            </a:r>
            <a:r>
              <a:rPr lang="tr-TR" sz="1800" dirty="0">
                <a:latin typeface="Courier"/>
                <a:cs typeface="Courier"/>
              </a:rPr>
              <a:t> final {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  "Stop </a:t>
            </a:r>
            <a:r>
              <a:rPr lang="tr-TR" sz="1800" dirty="0" err="1">
                <a:latin typeface="Courier"/>
                <a:cs typeface="Courier"/>
              </a:rPr>
              <a:t>when</a:t>
            </a:r>
            <a:r>
              <a:rPr lang="tr-TR" sz="1800" dirty="0">
                <a:latin typeface="Courier"/>
                <a:cs typeface="Courier"/>
              </a:rPr>
              <a:t> </a:t>
            </a:r>
            <a:r>
              <a:rPr lang="tr-TR" sz="1800" dirty="0" err="1">
                <a:latin typeface="Courier"/>
                <a:cs typeface="Courier"/>
              </a:rPr>
              <a:t>reaching</a:t>
            </a:r>
            <a:r>
              <a:rPr lang="tr-TR" sz="1800" dirty="0">
                <a:latin typeface="Courier"/>
                <a:cs typeface="Courier"/>
              </a:rPr>
              <a:t> final </a:t>
            </a:r>
            <a:r>
              <a:rPr lang="tr-TR" sz="1800" dirty="0" err="1">
                <a:latin typeface="Courier"/>
                <a:cs typeface="Courier"/>
              </a:rPr>
              <a:t>number</a:t>
            </a:r>
            <a:r>
              <a:rPr lang="tr-TR" sz="1800" dirty="0">
                <a:latin typeface="Courier"/>
                <a:cs typeface="Courier"/>
              </a:rPr>
              <a:t>"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  V2 = WM1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 ==&gt;</a:t>
            </a:r>
          </a:p>
          <a:p>
            <a:pPr marL="0" indent="0">
              <a:buNone/>
            </a:pPr>
            <a:r>
              <a:rPr lang="tr-TR" sz="1800" dirty="0">
                <a:latin typeface="Courier"/>
                <a:cs typeface="Courier"/>
              </a:rPr>
              <a:t>    say -&gt; AC1</a:t>
            </a:r>
          </a:p>
          <a:p>
            <a:pPr marL="0" indent="0">
              <a:buNone/>
            </a:pPr>
            <a:r>
              <a:rPr lang="nl-NL" sz="1800" dirty="0">
                <a:latin typeface="Courier"/>
                <a:cs typeface="Courier"/>
              </a:rPr>
              <a:t>    stop -&gt; AC2</a:t>
            </a:r>
          </a:p>
          <a:p>
            <a:pPr marL="0" indent="0">
              <a:buNone/>
            </a:pPr>
            <a:r>
              <a:rPr lang="nl-NL" sz="1800" dirty="0">
                <a:latin typeface="Courier"/>
                <a:cs typeface="Courier"/>
              </a:rPr>
              <a:t>    stop -&gt; G1</a:t>
            </a:r>
          </a:p>
          <a:p>
            <a:pPr marL="0" indent="0">
              <a:buNone/>
            </a:pPr>
            <a:r>
              <a:rPr lang="nl-NL" sz="1800" baseline="30000" dirty="0">
                <a:latin typeface="Courier"/>
                <a:cs typeface="Courier"/>
              </a:rPr>
              <a:t>  }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730630"/>
      </p:ext>
    </p:extLst>
  </p:cSld>
  <p:clrMapOvr>
    <a:masterClrMapping/>
  </p:clrMapOvr>
  <p:transition xmlns:p14="http://schemas.microsoft.com/office/powerpoint/2010/main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 of the Task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define task count {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initial-goals: (count) </a:t>
            </a:r>
            <a:endParaRPr lang="en-US" sz="2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</a:t>
            </a:r>
            <a:r>
              <a:rPr lang="en-US" sz="2400" dirty="0" smtClean="0">
                <a:latin typeface="Courier"/>
                <a:cs typeface="Courier"/>
              </a:rPr>
              <a:t> start</a:t>
            </a:r>
            <a:r>
              <a:rPr lang="en-US" sz="2400" dirty="0">
                <a:latin typeface="Courier"/>
                <a:cs typeface="Courier"/>
              </a:rPr>
              <a:t>-screen: start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imaginal-</a:t>
            </a:r>
            <a:r>
              <a:rPr lang="en-US" sz="2400" dirty="0" err="1">
                <a:latin typeface="Courier"/>
                <a:cs typeface="Courier"/>
              </a:rPr>
              <a:t>autoclear</a:t>
            </a:r>
            <a:r>
              <a:rPr lang="en-US" sz="2400" dirty="0">
                <a:latin typeface="Courier"/>
                <a:cs typeface="Courier"/>
              </a:rPr>
              <a:t>: nil 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  default-activation: 1.0</a:t>
            </a:r>
          </a:p>
          <a:p>
            <a:pPr marL="0" indent="0">
              <a:buNone/>
            </a:pPr>
            <a:r>
              <a:rPr lang="tr-TR" sz="2400" dirty="0">
                <a:latin typeface="Courier"/>
                <a:cs typeface="Courier"/>
              </a:rPr>
              <a:t>  ol: t</a:t>
            </a:r>
          </a:p>
          <a:p>
            <a:pPr marL="0" indent="0">
              <a:buNone/>
            </a:pPr>
            <a:r>
              <a:rPr lang="tr-TR" sz="2400" dirty="0">
                <a:latin typeface="Courier"/>
                <a:cs typeface="Courier"/>
              </a:rPr>
              <a:t>  </a:t>
            </a:r>
            <a:r>
              <a:rPr lang="tr-TR" sz="2400" dirty="0" err="1">
                <a:latin typeface="Courier"/>
                <a:cs typeface="Courier"/>
              </a:rPr>
              <a:t>rt</a:t>
            </a:r>
            <a:r>
              <a:rPr lang="tr-TR" sz="2400" dirty="0">
                <a:latin typeface="Courier"/>
                <a:cs typeface="Courier"/>
              </a:rPr>
              <a:t>: -2.0</a:t>
            </a:r>
          </a:p>
          <a:p>
            <a:pPr marL="0" indent="0">
              <a:buNone/>
            </a:pPr>
            <a:r>
              <a:rPr lang="tr-TR" sz="2400" dirty="0">
                <a:latin typeface="Courier"/>
                <a:cs typeface="Courier"/>
              </a:rPr>
              <a:t>  </a:t>
            </a:r>
            <a:r>
              <a:rPr lang="tr-TR" sz="2400" dirty="0" err="1">
                <a:latin typeface="Courier"/>
                <a:cs typeface="Courier"/>
              </a:rPr>
              <a:t>lf</a:t>
            </a:r>
            <a:r>
              <a:rPr lang="tr-TR" sz="2400" dirty="0">
                <a:latin typeface="Courier"/>
                <a:cs typeface="Courier"/>
              </a:rPr>
              <a:t>: 0.2</a:t>
            </a:r>
          </a:p>
          <a:p>
            <a:pPr marL="0" indent="0">
              <a:buNone/>
            </a:pPr>
            <a:r>
              <a:rPr lang="tr-TR" sz="2400" dirty="0">
                <a:latin typeface="Courier"/>
                <a:cs typeface="Courier"/>
              </a:rPr>
              <a:t>  </a:t>
            </a:r>
            <a:r>
              <a:rPr lang="tr-TR" sz="2400" dirty="0" err="1">
                <a:latin typeface="Courier"/>
                <a:cs typeface="Courier"/>
              </a:rPr>
              <a:t>default</a:t>
            </a:r>
            <a:r>
              <a:rPr lang="tr-TR" sz="2400" dirty="0">
                <a:latin typeface="Courier"/>
                <a:cs typeface="Courier"/>
              </a:rPr>
              <a:t>-</a:t>
            </a:r>
            <a:r>
              <a:rPr lang="tr-TR" sz="2400" dirty="0" err="1">
                <a:latin typeface="Courier"/>
                <a:cs typeface="Courier"/>
              </a:rPr>
              <a:t>operator</a:t>
            </a:r>
            <a:r>
              <a:rPr lang="tr-TR" sz="2400" dirty="0">
                <a:latin typeface="Courier"/>
                <a:cs typeface="Courier"/>
              </a:rPr>
              <a:t>-self-</a:t>
            </a:r>
            <a:r>
              <a:rPr lang="tr-TR" sz="2400" dirty="0" err="1">
                <a:latin typeface="Courier"/>
                <a:cs typeface="Courier"/>
              </a:rPr>
              <a:t>assoc</a:t>
            </a:r>
            <a:r>
              <a:rPr lang="tr-TR" sz="2400" dirty="0">
                <a:latin typeface="Courier"/>
                <a:cs typeface="Courier"/>
              </a:rPr>
              <a:t>: 0.0</a:t>
            </a:r>
          </a:p>
          <a:p>
            <a:pPr marL="0" indent="0">
              <a:buNone/>
            </a:pPr>
            <a:r>
              <a:rPr lang="tr-TR" sz="2400" dirty="0">
                <a:latin typeface="Courier"/>
                <a:cs typeface="Courier"/>
              </a:rPr>
              <a:t>}</a:t>
            </a:r>
          </a:p>
          <a:p>
            <a:pPr marL="0" indent="0">
              <a:buNone/>
            </a:pPr>
            <a:endParaRPr lang="en-US" sz="2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647383826"/>
      </p:ext>
    </p:extLst>
  </p:cSld>
  <p:clrMapOvr>
    <a:masterClrMapping/>
  </p:clrMapOvr>
  <p:transition xmlns:p14="http://schemas.microsoft.com/office/powerpoint/2010/main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PRIMs associations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776111" y="2159000"/>
            <a:ext cx="1509889" cy="2808111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Goal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1663982" y="2340187"/>
            <a:ext cx="1244036" cy="5525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400" dirty="0" smtClean="0">
                <a:latin typeface="Helvetica"/>
                <a:cs typeface="Helvetica"/>
              </a:rPr>
              <a:t>Count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663982" y="3045178"/>
            <a:ext cx="1752035" cy="5525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en-US" sz="2400" dirty="0" smtClean="0">
                <a:latin typeface="Helvetica"/>
                <a:cs typeface="Helvetica"/>
              </a:rPr>
              <a:t>Daydream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461000" y="1481667"/>
            <a:ext cx="1524000" cy="1411111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Start-Count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461000" y="3203222"/>
            <a:ext cx="1524000" cy="1411111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Iterate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461000" y="5051777"/>
            <a:ext cx="1524000" cy="1411111"/>
          </a:xfrm>
          <a:prstGeom prst="ellipse">
            <a:avLst/>
          </a:prstGeom>
          <a:solidFill>
            <a:schemeClr val="accent5">
              <a:lumMod val="9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Final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1" name="Straight Arrow Connector 10"/>
          <p:cNvCxnSpPr>
            <a:stCxn id="5" idx="3"/>
            <a:endCxn id="7" idx="2"/>
          </p:cNvCxnSpPr>
          <p:nvPr/>
        </p:nvCxnSpPr>
        <p:spPr bwMode="auto">
          <a:xfrm flipV="1">
            <a:off x="2908018" y="2187223"/>
            <a:ext cx="2552982" cy="42926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3" name="Straight Arrow Connector 12"/>
          <p:cNvCxnSpPr>
            <a:stCxn id="5" idx="3"/>
            <a:endCxn id="8" idx="2"/>
          </p:cNvCxnSpPr>
          <p:nvPr/>
        </p:nvCxnSpPr>
        <p:spPr bwMode="auto">
          <a:xfrm>
            <a:off x="2908018" y="2616483"/>
            <a:ext cx="2552982" cy="129229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Straight Arrow Connector 14"/>
          <p:cNvCxnSpPr>
            <a:stCxn id="5" idx="3"/>
            <a:endCxn id="9" idx="2"/>
          </p:cNvCxnSpPr>
          <p:nvPr/>
        </p:nvCxnSpPr>
        <p:spPr bwMode="auto">
          <a:xfrm>
            <a:off x="2908018" y="2616483"/>
            <a:ext cx="2552982" cy="31408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4" name="Curved Connector 23"/>
          <p:cNvCxnSpPr>
            <a:stCxn id="7" idx="6"/>
            <a:endCxn id="8" idx="6"/>
          </p:cNvCxnSpPr>
          <p:nvPr/>
        </p:nvCxnSpPr>
        <p:spPr bwMode="auto">
          <a:xfrm>
            <a:off x="6985000" y="2187223"/>
            <a:ext cx="12700" cy="1721555"/>
          </a:xfrm>
          <a:prstGeom prst="curvedConnector3">
            <a:avLst>
              <a:gd name="adj1" fmla="val 180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6" name="Curved Connector 25"/>
          <p:cNvCxnSpPr>
            <a:stCxn id="7" idx="6"/>
            <a:endCxn id="9" idx="6"/>
          </p:cNvCxnSpPr>
          <p:nvPr/>
        </p:nvCxnSpPr>
        <p:spPr bwMode="auto">
          <a:xfrm>
            <a:off x="6985000" y="2187223"/>
            <a:ext cx="12700" cy="3570110"/>
          </a:xfrm>
          <a:prstGeom prst="curvedConnector3">
            <a:avLst>
              <a:gd name="adj1" fmla="val 568889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2" name="Curved Connector 31"/>
          <p:cNvCxnSpPr>
            <a:stCxn id="8" idx="6"/>
            <a:endCxn id="9" idx="6"/>
          </p:cNvCxnSpPr>
          <p:nvPr/>
        </p:nvCxnSpPr>
        <p:spPr bwMode="auto">
          <a:xfrm>
            <a:off x="6985000" y="3908778"/>
            <a:ext cx="12700" cy="1848555"/>
          </a:xfrm>
          <a:prstGeom prst="curvedConnector3">
            <a:avLst>
              <a:gd name="adj1" fmla="val 180000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8" name="Curved Connector 37"/>
          <p:cNvCxnSpPr>
            <a:stCxn id="7" idx="7"/>
            <a:endCxn id="7" idx="0"/>
          </p:cNvCxnSpPr>
          <p:nvPr/>
        </p:nvCxnSpPr>
        <p:spPr bwMode="auto">
          <a:xfrm rot="16200000" flipV="1">
            <a:off x="6389082" y="1315585"/>
            <a:ext cx="206652" cy="538815"/>
          </a:xfrm>
          <a:prstGeom prst="curvedConnector3">
            <a:avLst>
              <a:gd name="adj1" fmla="val 299390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cxnSp>
        <p:nvCxnSpPr>
          <p:cNvPr id="41" name="Curved Connector 40"/>
          <p:cNvCxnSpPr>
            <a:stCxn id="8" idx="4"/>
            <a:endCxn id="8" idx="3"/>
          </p:cNvCxnSpPr>
          <p:nvPr/>
        </p:nvCxnSpPr>
        <p:spPr bwMode="auto">
          <a:xfrm rot="5400000" flipH="1">
            <a:off x="5850267" y="4241600"/>
            <a:ext cx="206652" cy="538815"/>
          </a:xfrm>
          <a:prstGeom prst="curvedConnector3">
            <a:avLst>
              <a:gd name="adj1" fmla="val -110621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cxnSp>
        <p:nvCxnSpPr>
          <p:cNvPr id="43" name="Curved Connector 42"/>
          <p:cNvCxnSpPr>
            <a:stCxn id="9" idx="5"/>
            <a:endCxn id="9" idx="3"/>
          </p:cNvCxnSpPr>
          <p:nvPr/>
        </p:nvCxnSpPr>
        <p:spPr bwMode="auto">
          <a:xfrm rot="5400000">
            <a:off x="6223000" y="5717421"/>
            <a:ext cx="12700" cy="1077630"/>
          </a:xfrm>
          <a:prstGeom prst="curvedConnector3">
            <a:avLst>
              <a:gd name="adj1" fmla="val 3427181"/>
            </a:avLst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sp>
        <p:nvSpPr>
          <p:cNvPr id="44" name="Plus 43"/>
          <p:cNvSpPr/>
          <p:nvPr/>
        </p:nvSpPr>
        <p:spPr bwMode="auto">
          <a:xfrm>
            <a:off x="3850076" y="1834444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Plus 44"/>
          <p:cNvSpPr/>
          <p:nvPr/>
        </p:nvSpPr>
        <p:spPr bwMode="auto">
          <a:xfrm>
            <a:off x="4416778" y="3045178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Plus 45"/>
          <p:cNvSpPr/>
          <p:nvPr/>
        </p:nvSpPr>
        <p:spPr bwMode="auto">
          <a:xfrm>
            <a:off x="3719125" y="4323926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Plus 46"/>
          <p:cNvSpPr/>
          <p:nvPr/>
        </p:nvSpPr>
        <p:spPr bwMode="auto">
          <a:xfrm>
            <a:off x="7149254" y="3618371"/>
            <a:ext cx="566702" cy="580814"/>
          </a:xfrm>
          <a:prstGeom prst="mathPlus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Minus 47"/>
          <p:cNvSpPr/>
          <p:nvPr/>
        </p:nvSpPr>
        <p:spPr bwMode="auto">
          <a:xfrm>
            <a:off x="6292144" y="564444"/>
            <a:ext cx="578556" cy="578556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9" name="Minus 48"/>
          <p:cNvSpPr/>
          <p:nvPr/>
        </p:nvSpPr>
        <p:spPr bwMode="auto">
          <a:xfrm>
            <a:off x="5171722" y="4323926"/>
            <a:ext cx="578556" cy="578556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0" name="Minus 49"/>
          <p:cNvSpPr/>
          <p:nvPr/>
        </p:nvSpPr>
        <p:spPr bwMode="auto">
          <a:xfrm>
            <a:off x="6695722" y="6279444"/>
            <a:ext cx="578556" cy="578556"/>
          </a:xfrm>
          <a:prstGeom prst="mathMinus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0108813"/>
      </p:ext>
    </p:extLst>
  </p:cSld>
  <p:clrMapOvr>
    <a:masterClrMapping/>
  </p:clrMapOvr>
  <p:transition xmlns:p14="http://schemas.microsoft.com/office/powerpoint/2010/main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operators to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define goal count {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... Operator </a:t>
            </a:r>
            <a:r>
              <a:rPr lang="en-US" dirty="0" err="1" smtClean="0">
                <a:latin typeface="Courier"/>
                <a:cs typeface="Courier"/>
              </a:rPr>
              <a:t>defintions</a:t>
            </a:r>
            <a:r>
              <a:rPr lang="en-US" dirty="0" smtClean="0">
                <a:latin typeface="Courier"/>
                <a:cs typeface="Courier"/>
              </a:rPr>
              <a:t> ...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66684604"/>
      </p:ext>
    </p:extLst>
  </p:cSld>
  <p:clrMapOvr>
    <a:masterClrMapping/>
  </p:clrMapOvr>
  <p:transition xmlns:p14="http://schemas.microsoft.com/office/powerpoint/2010/main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do we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define facts {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(cf1 count-</a:t>
            </a:r>
            <a:r>
              <a:rPr lang="en-US" sz="2400" dirty="0" smtClean="0">
                <a:latin typeface="Courier"/>
                <a:cs typeface="Courier"/>
              </a:rPr>
              <a:t>fact one </a:t>
            </a:r>
            <a:r>
              <a:rPr lang="en-US" sz="2400" dirty="0">
                <a:latin typeface="Courier"/>
                <a:cs typeface="Courier"/>
              </a:rPr>
              <a:t>two)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(cf2 count-</a:t>
            </a:r>
            <a:r>
              <a:rPr lang="en-US" sz="2400" dirty="0" smtClean="0">
                <a:latin typeface="Courier"/>
                <a:cs typeface="Courier"/>
              </a:rPr>
              <a:t>fact </a:t>
            </a:r>
            <a:r>
              <a:rPr lang="en-US" sz="2400" dirty="0">
                <a:latin typeface="Courier"/>
                <a:cs typeface="Courier"/>
              </a:rPr>
              <a:t>two </a:t>
            </a:r>
            <a:r>
              <a:rPr lang="en-US" sz="2400" dirty="0" smtClean="0">
                <a:latin typeface="Courier"/>
                <a:cs typeface="Courier"/>
              </a:rPr>
              <a:t>three</a:t>
            </a:r>
            <a:r>
              <a:rPr lang="en-US" sz="2400" dirty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(cf3 </a:t>
            </a:r>
            <a:r>
              <a:rPr lang="en-US" sz="2400" dirty="0" smtClean="0">
                <a:latin typeface="Courier"/>
                <a:cs typeface="Courier"/>
              </a:rPr>
              <a:t>count</a:t>
            </a:r>
            <a:r>
              <a:rPr lang="en-US" sz="2400" dirty="0">
                <a:latin typeface="Courier"/>
                <a:cs typeface="Courier"/>
              </a:rPr>
              <a:t>-</a:t>
            </a:r>
            <a:r>
              <a:rPr lang="en-US" sz="2400" dirty="0" smtClean="0">
                <a:latin typeface="Courier"/>
                <a:cs typeface="Courier"/>
              </a:rPr>
              <a:t>fact </a:t>
            </a:r>
            <a:r>
              <a:rPr lang="en-US" sz="2400" dirty="0">
                <a:latin typeface="Courier"/>
                <a:cs typeface="Courier"/>
              </a:rPr>
              <a:t>three </a:t>
            </a:r>
            <a:r>
              <a:rPr lang="en-US" sz="2400" dirty="0" smtClean="0">
                <a:latin typeface="Courier"/>
                <a:cs typeface="Courier"/>
              </a:rPr>
              <a:t>four</a:t>
            </a:r>
            <a:r>
              <a:rPr lang="en-US" sz="2400" dirty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(cf4 </a:t>
            </a:r>
            <a:r>
              <a:rPr lang="en-US" sz="2400" dirty="0" smtClean="0">
                <a:latin typeface="Courier"/>
                <a:cs typeface="Courier"/>
              </a:rPr>
              <a:t>count</a:t>
            </a:r>
            <a:r>
              <a:rPr lang="en-US" sz="2400" dirty="0">
                <a:latin typeface="Courier"/>
                <a:cs typeface="Courier"/>
              </a:rPr>
              <a:t>-</a:t>
            </a:r>
            <a:r>
              <a:rPr lang="en-US" sz="2400" dirty="0" smtClean="0">
                <a:latin typeface="Courier"/>
                <a:cs typeface="Courier"/>
              </a:rPr>
              <a:t>fact </a:t>
            </a:r>
            <a:r>
              <a:rPr lang="en-US" sz="2400" dirty="0">
                <a:latin typeface="Courier"/>
                <a:cs typeface="Courier"/>
              </a:rPr>
              <a:t>four </a:t>
            </a:r>
            <a:r>
              <a:rPr lang="en-US" sz="2400" dirty="0" smtClean="0">
                <a:latin typeface="Courier"/>
                <a:cs typeface="Courier"/>
              </a:rPr>
              <a:t>five</a:t>
            </a:r>
            <a:r>
              <a:rPr lang="en-US" sz="2400" dirty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(cf5 </a:t>
            </a:r>
            <a:r>
              <a:rPr lang="en-US" sz="2400" dirty="0" smtClean="0">
                <a:latin typeface="Courier"/>
                <a:cs typeface="Courier"/>
              </a:rPr>
              <a:t>count</a:t>
            </a:r>
            <a:r>
              <a:rPr lang="en-US" sz="2400" dirty="0">
                <a:latin typeface="Courier"/>
                <a:cs typeface="Courier"/>
              </a:rPr>
              <a:t>-</a:t>
            </a:r>
            <a:r>
              <a:rPr lang="en-US" sz="2400" dirty="0" smtClean="0">
                <a:latin typeface="Courier"/>
                <a:cs typeface="Courier"/>
              </a:rPr>
              <a:t>fact </a:t>
            </a:r>
            <a:r>
              <a:rPr lang="en-US" sz="2400" dirty="0">
                <a:latin typeface="Courier"/>
                <a:cs typeface="Courier"/>
              </a:rPr>
              <a:t>five </a:t>
            </a:r>
            <a:r>
              <a:rPr lang="en-US" sz="2400" dirty="0" smtClean="0">
                <a:latin typeface="Courier"/>
                <a:cs typeface="Courier"/>
              </a:rPr>
              <a:t>six)</a:t>
            </a:r>
          </a:p>
          <a:p>
            <a:pPr marL="0" indent="0">
              <a:buNone/>
            </a:pPr>
            <a:r>
              <a:rPr lang="en-US" sz="2400" dirty="0" smtClean="0">
                <a:latin typeface="Courier"/>
                <a:cs typeface="Courier"/>
              </a:rPr>
              <a:t>}</a:t>
            </a:r>
          </a:p>
          <a:p>
            <a:pPr marL="0" indent="0">
              <a:buNone/>
            </a:pPr>
            <a:endParaRPr lang="en-US" sz="2400" baseline="30000" dirty="0">
              <a:latin typeface="Courier"/>
              <a:cs typeface="Courier"/>
            </a:endParaRPr>
          </a:p>
          <a:p>
            <a:pPr marL="0" indent="0">
              <a:buNone/>
            </a:pPr>
            <a:endParaRPr lang="en-US" sz="2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753059786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PRIMs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Representation of general skills</a:t>
            </a:r>
          </a:p>
          <a:p>
            <a:r>
              <a:rPr lang="en-US" dirty="0" smtClean="0"/>
              <a:t>Account for transfer</a:t>
            </a:r>
          </a:p>
          <a:p>
            <a:pPr lvl="1"/>
            <a:r>
              <a:rPr lang="en-US" dirty="0" smtClean="0"/>
              <a:t>Classical transfer phenomena</a:t>
            </a:r>
          </a:p>
          <a:p>
            <a:pPr lvl="1"/>
            <a:r>
              <a:rPr lang="en-US" dirty="0" smtClean="0"/>
              <a:t>Modern “brain training” experiments</a:t>
            </a:r>
          </a:p>
          <a:p>
            <a:r>
              <a:rPr lang="en-US" dirty="0" smtClean="0"/>
              <a:t>Explain psychological functions as a combination of architecture and skill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800" dirty="0"/>
              <a:t>Taatgen, N.A. (2013). The nature and transfer of cognitive skills. </a:t>
            </a:r>
            <a:r>
              <a:rPr lang="en-US" sz="1800" i="1" dirty="0"/>
              <a:t>Psychological Review, 120</a:t>
            </a:r>
            <a:r>
              <a:rPr lang="en-US" sz="1800" dirty="0"/>
              <a:t>(3), 439-471</a:t>
            </a:r>
            <a:r>
              <a:rPr lang="en-US" sz="1800" dirty="0" smtClean="0"/>
              <a:t>.</a:t>
            </a:r>
            <a:endParaRPr lang="en-US" sz="1800" b="1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1884747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(cf1 count-fact one two)</a:t>
            </a: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  <a:latin typeface="Courier"/>
              </a:rPr>
              <a:t>cf1</a:t>
            </a:r>
            <a:endParaRPr lang="en-US" sz="2400" dirty="0">
              <a:solidFill>
                <a:srgbClr val="000000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</a:rPr>
              <a:t>  isa  fact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</a:rPr>
              <a:t>  </a:t>
            </a:r>
            <a:r>
              <a:rPr lang="en-US" sz="2400" dirty="0" smtClean="0">
                <a:solidFill>
                  <a:srgbClr val="000000"/>
                </a:solidFill>
                <a:latin typeface="Courier"/>
              </a:rPr>
              <a:t>slot1 count-fact</a:t>
            </a:r>
            <a:endParaRPr lang="en-US" sz="2400" dirty="0">
              <a:solidFill>
                <a:srgbClr val="000000"/>
              </a:solidFill>
              <a:latin typeface="Couri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</a:rPr>
              <a:t>  </a:t>
            </a:r>
            <a:r>
              <a:rPr lang="en-US" sz="2400" dirty="0" smtClean="0">
                <a:solidFill>
                  <a:srgbClr val="000000"/>
                </a:solidFill>
                <a:latin typeface="Courier"/>
              </a:rPr>
              <a:t>slot2 </a:t>
            </a:r>
            <a:r>
              <a:rPr lang="en-US" sz="2400" dirty="0">
                <a:solidFill>
                  <a:srgbClr val="000000"/>
                </a:solidFill>
                <a:latin typeface="Courier"/>
              </a:rPr>
              <a:t>one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</a:rPr>
              <a:t>  </a:t>
            </a:r>
            <a:r>
              <a:rPr lang="en-US" sz="2400" dirty="0" smtClean="0">
                <a:solidFill>
                  <a:srgbClr val="000000"/>
                </a:solidFill>
                <a:latin typeface="Courier"/>
              </a:rPr>
              <a:t>slot3 </a:t>
            </a:r>
            <a:r>
              <a:rPr lang="en-US" sz="2400" dirty="0">
                <a:solidFill>
                  <a:srgbClr val="000000"/>
                </a:solidFill>
                <a:latin typeface="Courier"/>
              </a:rPr>
              <a:t>two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85229433"/>
      </p:ext>
    </p:extLst>
  </p:cSld>
  <p:clrMapOvr>
    <a:masterClrMapping/>
  </p:clrMapOvr>
  <p:transition xmlns:p14="http://schemas.microsoft.com/office/powerpoint/2010/main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to define interaction with the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  <a:cs typeface="Courier"/>
              </a:rPr>
              <a:t>define screen start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  <a:cs typeface="Courier"/>
              </a:rPr>
              <a:t>(?0 ?1</a:t>
            </a:r>
            <a:r>
              <a:rPr lang="en-US" sz="2400" dirty="0" smtClean="0">
                <a:solidFill>
                  <a:srgbClr val="000000"/>
                </a:solidFill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  <a:latin typeface="Courier"/>
                <a:cs typeface="Courier"/>
              </a:rPr>
              <a:t>}</a:t>
            </a:r>
            <a:endParaRPr lang="en-US" sz="2400" baseline="30000" dirty="0">
              <a:solidFill>
                <a:srgbClr val="000000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  <a:cs typeface="Courier"/>
              </a:rPr>
              <a:t>define inputs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  <a:cs typeface="Courier"/>
              </a:rPr>
              <a:t>(two four)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  <a:cs typeface="Courier"/>
              </a:rPr>
              <a:t>(one three)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urier"/>
                <a:cs typeface="Courier"/>
              </a:rPr>
              <a:t>(three five</a:t>
            </a:r>
            <a:r>
              <a:rPr lang="en-US" sz="2400" dirty="0" smtClean="0">
                <a:solidFill>
                  <a:srgbClr val="000000"/>
                </a:solidFill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  <a:latin typeface="Courier"/>
                <a:cs typeface="Courier"/>
              </a:rPr>
              <a:t>}</a:t>
            </a:r>
            <a:endParaRPr lang="en-US" sz="2400" baseline="30000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define goal-action {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(say stop</a:t>
            </a:r>
            <a:r>
              <a:rPr lang="en-US" sz="2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 smtClean="0">
                <a:latin typeface="Courier"/>
                <a:cs typeface="Courier"/>
              </a:rPr>
              <a:t>}</a:t>
            </a:r>
            <a:endParaRPr lang="en-US" sz="2400" baseline="30000" dirty="0">
              <a:latin typeface="Courier"/>
              <a:cs typeface="Courier"/>
            </a:endParaRPr>
          </a:p>
          <a:p>
            <a:pPr marL="0" indent="0">
              <a:buNone/>
            </a:pPr>
            <a:endParaRPr lang="en-US" sz="2400" baseline="30000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endParaRPr lang="en-US" sz="2400" baseline="30000" dirty="0">
              <a:solidFill>
                <a:srgbClr val="000000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endParaRPr lang="en-US" sz="2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39843599"/>
      </p:ext>
    </p:extLst>
  </p:cSld>
  <p:clrMapOvr>
    <a:masterClrMapping/>
  </p:clrMapOvr>
  <p:transition xmlns:p14="http://schemas.microsoft.com/office/powerpoint/2010/main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addition</a:t>
            </a:r>
          </a:p>
          <a:p>
            <a:r>
              <a:rPr lang="en-US" dirty="0" smtClean="0"/>
              <a:t>Two versions</a:t>
            </a:r>
          </a:p>
          <a:p>
            <a:pPr lvl="1"/>
            <a:r>
              <a:rPr lang="en-US" dirty="0" smtClean="0"/>
              <a:t>the “standard” unit 1 version</a:t>
            </a:r>
          </a:p>
          <a:p>
            <a:pPr lvl="1"/>
            <a:r>
              <a:rPr lang="en-US" dirty="0" smtClean="0"/>
              <a:t>Adding using fingers as external memory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32818"/>
      </p:ext>
    </p:extLst>
  </p:cSld>
  <p:clrMapOvr>
    <a:masterClrMapping/>
  </p:clrMapOvr>
  <p:transition xmlns:p14="http://schemas.microsoft.com/office/powerpoint/2010/main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“screens”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define screen start {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(?0 ?1)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}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define screen one-finger {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(?0 ?1 one)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}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define screen two-finger {</a:t>
            </a:r>
          </a:p>
          <a:p>
            <a:pPr marL="0" indent="0">
              <a:buNone/>
            </a:pPr>
            <a:r>
              <a:rPr lang="pl-PL" sz="1600" dirty="0">
                <a:latin typeface="Courier"/>
                <a:cs typeface="Courier"/>
              </a:rPr>
              <a:t>(?0 ?1 </a:t>
            </a:r>
            <a:r>
              <a:rPr lang="pl-PL" sz="1600" dirty="0" err="1">
                <a:latin typeface="Courier"/>
                <a:cs typeface="Courier"/>
              </a:rPr>
              <a:t>two</a:t>
            </a:r>
            <a:r>
              <a:rPr lang="pl-PL" sz="1600" dirty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pl-PL" sz="1600" dirty="0" smtClean="0">
                <a:latin typeface="Courier"/>
                <a:cs typeface="Courier"/>
              </a:rPr>
              <a:t>}</a:t>
            </a:r>
            <a:endParaRPr lang="pl-PL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pl-PL" sz="1600" dirty="0" err="1">
                <a:latin typeface="Courier"/>
                <a:cs typeface="Courier"/>
              </a:rPr>
              <a:t>define</a:t>
            </a:r>
            <a:r>
              <a:rPr lang="pl-PL" sz="1600" dirty="0">
                <a:latin typeface="Courier"/>
                <a:cs typeface="Courier"/>
              </a:rPr>
              <a:t> </a:t>
            </a:r>
            <a:r>
              <a:rPr lang="pl-PL" sz="1600" dirty="0" err="1">
                <a:latin typeface="Courier"/>
                <a:cs typeface="Courier"/>
              </a:rPr>
              <a:t>screen</a:t>
            </a:r>
            <a:r>
              <a:rPr lang="pl-PL" sz="1600" dirty="0">
                <a:latin typeface="Courier"/>
                <a:cs typeface="Courier"/>
              </a:rPr>
              <a:t> </a:t>
            </a:r>
            <a:r>
              <a:rPr lang="pl-PL" sz="1600" dirty="0" err="1">
                <a:latin typeface="Courier"/>
                <a:cs typeface="Courier"/>
              </a:rPr>
              <a:t>three-finger</a:t>
            </a:r>
            <a:r>
              <a:rPr lang="pl-PL" sz="1600" dirty="0">
                <a:latin typeface="Courier"/>
                <a:cs typeface="Courier"/>
              </a:rPr>
              <a:t> {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(?0 ?1 three)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}</a:t>
            </a:r>
            <a:endParaRPr lang="en-US" sz="1600" dirty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define screen four-finger {</a:t>
            </a:r>
          </a:p>
          <a:p>
            <a:pPr marL="0" indent="0">
              <a:buNone/>
            </a:pPr>
            <a:r>
              <a:rPr lang="en-US" sz="1600" dirty="0">
                <a:latin typeface="Courier"/>
                <a:cs typeface="Courier"/>
              </a:rPr>
              <a:t>(?0 ?1 four)</a:t>
            </a:r>
          </a:p>
          <a:p>
            <a:pPr marL="0" indent="0">
              <a:buNone/>
            </a:pPr>
            <a:r>
              <a:rPr lang="en-US" sz="1600" dirty="0" smtClean="0">
                <a:latin typeface="Courier"/>
                <a:cs typeface="Courier"/>
              </a:rPr>
              <a:t>}</a:t>
            </a:r>
            <a:endParaRPr lang="en-US" sz="16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723361370"/>
      </p:ext>
    </p:extLst>
  </p:cSld>
  <p:clrMapOvr>
    <a:masterClrMapping/>
  </p:clrMapOvr>
  <p:transition xmlns:p14="http://schemas.microsoft.com/office/powerpoint/2010/main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“say” action make the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transition(</a:t>
            </a:r>
            <a:r>
              <a:rPr lang="en-US" sz="2400" dirty="0" err="1">
                <a:latin typeface="Courier"/>
                <a:cs typeface="Courier"/>
              </a:rPr>
              <a:t>start,one</a:t>
            </a:r>
            <a:r>
              <a:rPr lang="en-US" sz="2400" dirty="0">
                <a:latin typeface="Courier"/>
                <a:cs typeface="Courier"/>
              </a:rPr>
              <a:t>-finger) = action(say)</a:t>
            </a:r>
          </a:p>
          <a:p>
            <a:pPr marL="0" indent="0">
              <a:buNone/>
            </a:pPr>
            <a:r>
              <a:rPr lang="en-US" sz="2400" dirty="0">
                <a:latin typeface="Courier"/>
                <a:cs typeface="Courier"/>
              </a:rPr>
              <a:t>transition(one-</a:t>
            </a:r>
            <a:r>
              <a:rPr lang="en-US" sz="2400" dirty="0" err="1">
                <a:latin typeface="Courier"/>
                <a:cs typeface="Courier"/>
              </a:rPr>
              <a:t>finger,two</a:t>
            </a:r>
            <a:r>
              <a:rPr lang="en-US" sz="2400" dirty="0">
                <a:latin typeface="Courier"/>
                <a:cs typeface="Courier"/>
              </a:rPr>
              <a:t>-finger) = action(say</a:t>
            </a:r>
            <a:r>
              <a:rPr lang="en-US" sz="2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2400" dirty="0" smtClean="0">
                <a:latin typeface="Courier"/>
                <a:cs typeface="Courier"/>
              </a:rPr>
              <a:t>etc.</a:t>
            </a:r>
            <a:endParaRPr lang="en-US" sz="2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080350564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Alternative worldview</a:t>
            </a:r>
            <a:endParaRPr lang="en-US" sz="36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77658" y="6109210"/>
            <a:ext cx="3971620" cy="5106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Brain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634084" y="4613362"/>
            <a:ext cx="5509916" cy="119148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04297" y="5180736"/>
            <a:ext cx="1134749" cy="3404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Memory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55358" y="4726837"/>
            <a:ext cx="1134749" cy="3404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>
                <a:latin typeface="Arial" charset="0"/>
              </a:rPr>
              <a:t>Attention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165995" y="5294211"/>
            <a:ext cx="1134749" cy="3404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Vision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300743" y="4783574"/>
            <a:ext cx="1134749" cy="3404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Control</a:t>
            </a:r>
          </a:p>
        </p:txBody>
      </p:sp>
      <p:cxnSp>
        <p:nvCxnSpPr>
          <p:cNvPr id="12" name="Straight Arrow Connector 12"/>
          <p:cNvCxnSpPr>
            <a:cxnSpLocks noChangeShapeType="1"/>
            <a:stCxn id="5" idx="0"/>
            <a:endCxn id="6" idx="2"/>
          </p:cNvCxnSpPr>
          <p:nvPr/>
        </p:nvCxnSpPr>
        <p:spPr bwMode="auto">
          <a:xfrm flipH="1" flipV="1">
            <a:off x="6389042" y="5804848"/>
            <a:ext cx="574426" cy="3043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868129" y="2343864"/>
            <a:ext cx="1304961" cy="737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 smtClean="0">
                <a:latin typeface="Arial" charset="0"/>
              </a:rPr>
              <a:t>Task Switching</a:t>
            </a:r>
            <a:endParaRPr lang="en-US" dirty="0"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4343302" y="2060177"/>
            <a:ext cx="1304961" cy="737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Algebra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5705000" y="2060177"/>
            <a:ext cx="1304961" cy="737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Logical</a:t>
            </a:r>
          </a:p>
          <a:p>
            <a:pPr algn="ctr"/>
            <a:r>
              <a:rPr lang="en-US">
                <a:latin typeface="Arial" charset="0"/>
              </a:rPr>
              <a:t>Reasoning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7180173" y="2343864"/>
            <a:ext cx="1304961" cy="737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latin typeface="Arial" charset="0"/>
              </a:rPr>
              <a:t>Decision</a:t>
            </a:r>
          </a:p>
          <a:p>
            <a:pPr algn="ctr"/>
            <a:r>
              <a:rPr lang="en-US">
                <a:latin typeface="Arial" charset="0"/>
              </a:rPr>
              <a:t>Making</a:t>
            </a:r>
          </a:p>
        </p:txBody>
      </p:sp>
      <p:cxnSp>
        <p:nvCxnSpPr>
          <p:cNvPr id="17" name="Straight Arrow Connector 22"/>
          <p:cNvCxnSpPr>
            <a:cxnSpLocks noChangeShapeType="1"/>
            <a:stCxn id="33" idx="0"/>
            <a:endCxn id="13" idx="2"/>
          </p:cNvCxnSpPr>
          <p:nvPr/>
        </p:nvCxnSpPr>
        <p:spPr bwMode="auto">
          <a:xfrm flipH="1" flipV="1">
            <a:off x="3520610" y="3081451"/>
            <a:ext cx="1675026" cy="5097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24"/>
          <p:cNvCxnSpPr>
            <a:cxnSpLocks noChangeShapeType="1"/>
            <a:stCxn id="33" idx="0"/>
            <a:endCxn id="14" idx="2"/>
          </p:cNvCxnSpPr>
          <p:nvPr/>
        </p:nvCxnSpPr>
        <p:spPr bwMode="auto">
          <a:xfrm flipH="1" flipV="1">
            <a:off x="4995783" y="2797764"/>
            <a:ext cx="199853" cy="7934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26"/>
          <p:cNvCxnSpPr>
            <a:cxnSpLocks noChangeShapeType="1"/>
            <a:stCxn id="33" idx="0"/>
            <a:endCxn id="15" idx="2"/>
          </p:cNvCxnSpPr>
          <p:nvPr/>
        </p:nvCxnSpPr>
        <p:spPr bwMode="auto">
          <a:xfrm flipV="1">
            <a:off x="5195636" y="2797764"/>
            <a:ext cx="1161845" cy="7934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28"/>
          <p:cNvCxnSpPr>
            <a:cxnSpLocks noChangeShapeType="1"/>
            <a:stCxn id="33" idx="0"/>
            <a:endCxn id="16" idx="2"/>
          </p:cNvCxnSpPr>
          <p:nvPr/>
        </p:nvCxnSpPr>
        <p:spPr bwMode="auto">
          <a:xfrm flipV="1">
            <a:off x="5195636" y="3081451"/>
            <a:ext cx="2637018" cy="5097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35"/>
          <p:cNvSpPr>
            <a:spLocks noChangeArrowheads="1"/>
          </p:cNvSpPr>
          <p:nvPr/>
        </p:nvSpPr>
        <p:spPr bwMode="auto">
          <a:xfrm>
            <a:off x="6697905" y="5350948"/>
            <a:ext cx="1134749" cy="3404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 smtClean="0">
                <a:latin typeface="Arial" charset="0"/>
              </a:rPr>
              <a:t>WM</a:t>
            </a:r>
            <a:endParaRPr lang="en-US" dirty="0">
              <a:latin typeface="Arial" charset="0"/>
            </a:endParaRPr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3427803" y="3591212"/>
            <a:ext cx="3535665" cy="737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 smtClean="0">
                <a:latin typeface="Arial" charset="0"/>
              </a:rPr>
              <a:t>General cognitive skills</a:t>
            </a:r>
            <a:endParaRPr lang="en-US" dirty="0">
              <a:latin typeface="Arial" charset="0"/>
            </a:endParaRPr>
          </a:p>
        </p:txBody>
      </p:sp>
      <p:cxnSp>
        <p:nvCxnSpPr>
          <p:cNvPr id="34" name="Straight Arrow Connector 22"/>
          <p:cNvCxnSpPr>
            <a:cxnSpLocks noChangeShapeType="1"/>
            <a:stCxn id="6" idx="0"/>
            <a:endCxn id="33" idx="2"/>
          </p:cNvCxnSpPr>
          <p:nvPr/>
        </p:nvCxnSpPr>
        <p:spPr bwMode="auto">
          <a:xfrm flipH="1" flipV="1">
            <a:off x="5195636" y="4328799"/>
            <a:ext cx="1193406" cy="284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1143000" y="4882596"/>
            <a:ext cx="1451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learning (or very very slow)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028096" y="3786805"/>
            <a:ext cx="2000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Slow learning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028096" y="2483209"/>
            <a:ext cx="2000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Fast learning</a:t>
            </a:r>
            <a:endParaRPr lang="en-US" dirty="0"/>
          </a:p>
        </p:txBody>
      </p:sp>
      <p:sp>
        <p:nvSpPr>
          <p:cNvPr id="26" name="Multiply 25"/>
          <p:cNvSpPr/>
          <p:nvPr/>
        </p:nvSpPr>
        <p:spPr bwMode="auto">
          <a:xfrm>
            <a:off x="4806287" y="4570555"/>
            <a:ext cx="841976" cy="737586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Multiply 26"/>
          <p:cNvSpPr/>
          <p:nvPr/>
        </p:nvSpPr>
        <p:spPr bwMode="auto">
          <a:xfrm>
            <a:off x="6523235" y="4615157"/>
            <a:ext cx="841976" cy="737586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Multiply 27"/>
          <p:cNvSpPr/>
          <p:nvPr/>
        </p:nvSpPr>
        <p:spPr bwMode="auto">
          <a:xfrm>
            <a:off x="7464389" y="5350948"/>
            <a:ext cx="453370" cy="397160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" name="Rectangle 35"/>
          <p:cNvSpPr>
            <a:spLocks noChangeArrowheads="1"/>
          </p:cNvSpPr>
          <p:nvPr/>
        </p:nvSpPr>
        <p:spPr bwMode="auto">
          <a:xfrm>
            <a:off x="7917759" y="5363629"/>
            <a:ext cx="1134749" cy="3404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 smtClean="0">
                <a:latin typeface="Arial" charset="0"/>
              </a:rPr>
              <a:t>Emotion</a:t>
            </a:r>
            <a:endParaRPr lang="en-US" dirty="0">
              <a:latin typeface="Arial" charset="0"/>
            </a:endParaRPr>
          </a:p>
        </p:txBody>
      </p:sp>
      <p:sp>
        <p:nvSpPr>
          <p:cNvPr id="30" name="Rectangle 35"/>
          <p:cNvSpPr>
            <a:spLocks noChangeArrowheads="1"/>
          </p:cNvSpPr>
          <p:nvPr/>
        </p:nvSpPr>
        <p:spPr bwMode="auto">
          <a:xfrm>
            <a:off x="7832654" y="4657768"/>
            <a:ext cx="1134749" cy="52142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 smtClean="0">
                <a:latin typeface="Arial" charset="0"/>
              </a:rPr>
              <a:t>Metacognition</a:t>
            </a:r>
            <a:endParaRPr lang="en-US" dirty="0">
              <a:latin typeface="Arial" charset="0"/>
            </a:endParaRPr>
          </a:p>
        </p:txBody>
      </p:sp>
      <p:sp>
        <p:nvSpPr>
          <p:cNvPr id="31" name="Multiply 30"/>
          <p:cNvSpPr/>
          <p:nvPr/>
        </p:nvSpPr>
        <p:spPr bwMode="auto">
          <a:xfrm>
            <a:off x="7948273" y="4543474"/>
            <a:ext cx="841976" cy="737586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9804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Break down production rules into the smallest components, of which there is only a fixed set</a:t>
            </a:r>
          </a:p>
          <a:p>
            <a:r>
              <a:rPr lang="en-US" dirty="0" smtClean="0"/>
              <a:t>Shift control from procedural to declarative memory</a:t>
            </a:r>
          </a:p>
        </p:txBody>
      </p:sp>
    </p:spTree>
    <p:extLst>
      <p:ext uri="{BB962C8B-B14F-4D97-AF65-F5344CB8AC3E}">
        <p14:creationId xmlns:p14="http://schemas.microsoft.com/office/powerpoint/2010/main" val="128134678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PRIMs representation of skill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089140"/>
          </a:xfrm>
        </p:spPr>
        <p:txBody>
          <a:bodyPr/>
          <a:lstStyle/>
          <a:p>
            <a:r>
              <a:rPr lang="en-US" dirty="0" smtClean="0"/>
              <a:t>What are the smallest components of a skill?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Comparisons between two values</a:t>
            </a:r>
          </a:p>
          <a:p>
            <a:r>
              <a:rPr lang="en-US" dirty="0" smtClean="0"/>
              <a:t>Copying a value from one place to another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404911" y="3068441"/>
            <a:ext cx="5509916" cy="1191486"/>
            <a:chOff x="2003846" y="4734485"/>
            <a:chExt cx="5509916" cy="1191486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2003846" y="4734485"/>
              <a:ext cx="5509916" cy="119148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174059" y="5301859"/>
              <a:ext cx="1134749" cy="340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>
                  <a:latin typeface="Arial" charset="0"/>
                </a:rPr>
                <a:t>Memory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025120" y="4847960"/>
              <a:ext cx="1134749" cy="340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dirty="0" smtClean="0">
                  <a:latin typeface="Arial" charset="0"/>
                </a:rPr>
                <a:t>Motor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35757" y="5415334"/>
              <a:ext cx="1134749" cy="340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>
                  <a:latin typeface="Arial" charset="0"/>
                </a:rPr>
                <a:t>Vision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670505" y="4904697"/>
              <a:ext cx="1134749" cy="340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dirty="0" smtClean="0">
                  <a:latin typeface="Arial" charset="0"/>
                </a:rPr>
                <a:t>Intention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9" name="Rectangle 35"/>
            <p:cNvSpPr>
              <a:spLocks noChangeArrowheads="1"/>
            </p:cNvSpPr>
            <p:nvPr/>
          </p:nvSpPr>
          <p:spPr bwMode="auto">
            <a:xfrm>
              <a:off x="5067667" y="5472071"/>
              <a:ext cx="1134749" cy="340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dirty="0" smtClean="0">
                  <a:latin typeface="Arial" charset="0"/>
                </a:rPr>
                <a:t>WM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2" name="Multiply 11"/>
            <p:cNvSpPr/>
            <p:nvPr/>
          </p:nvSpPr>
          <p:spPr bwMode="auto">
            <a:xfrm>
              <a:off x="5834151" y="5472071"/>
              <a:ext cx="453370" cy="397160"/>
            </a:xfrm>
            <a:prstGeom prst="mathMultiply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" name="Rectangle 35"/>
            <p:cNvSpPr>
              <a:spLocks noChangeArrowheads="1"/>
            </p:cNvSpPr>
            <p:nvPr/>
          </p:nvSpPr>
          <p:spPr bwMode="auto">
            <a:xfrm>
              <a:off x="6287521" y="5484752"/>
              <a:ext cx="1134749" cy="340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dirty="0" smtClean="0">
                  <a:latin typeface="Arial" charset="0"/>
                </a:rPr>
                <a:t>Emotion</a:t>
              </a:r>
              <a:endParaRPr lang="en-US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8994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8360" y="1294169"/>
            <a:ext cx="3492500" cy="242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138" y="2036000"/>
            <a:ext cx="2131493" cy="10811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542" y="2036000"/>
            <a:ext cx="1404511" cy="1057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98360" y="2012258"/>
            <a:ext cx="1570789" cy="108119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4607070" y="2170965"/>
            <a:ext cx="502052" cy="50205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 flipH="1">
            <a:off x="4090251" y="2421991"/>
            <a:ext cx="516819" cy="147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9" idx="6"/>
          </p:cNvCxnSpPr>
          <p:nvPr/>
        </p:nvCxnSpPr>
        <p:spPr bwMode="auto">
          <a:xfrm>
            <a:off x="5109122" y="2421991"/>
            <a:ext cx="48923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23147" y="2673017"/>
            <a:ext cx="1375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Helvetica"/>
                <a:cs typeface="Helvetica"/>
              </a:rPr>
              <a:t>Compare</a:t>
            </a:r>
          </a:p>
          <a:p>
            <a:pPr algn="ctr"/>
            <a:r>
              <a:rPr lang="en-US" dirty="0" smtClean="0">
                <a:latin typeface="Helvetica"/>
                <a:cs typeface="Helvetica"/>
              </a:rPr>
              <a:t>PRIM</a:t>
            </a:r>
            <a:endParaRPr lang="en-US" dirty="0">
              <a:latin typeface="Helvetica"/>
              <a:cs typeface="Helvetica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596914" y="2574391"/>
            <a:ext cx="48923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0" name="Group 9"/>
          <p:cNvGrpSpPr/>
          <p:nvPr/>
        </p:nvGrpSpPr>
        <p:grpSpPr>
          <a:xfrm>
            <a:off x="0" y="3719869"/>
            <a:ext cx="8441236" cy="3256277"/>
            <a:chOff x="0" y="3719869"/>
            <a:chExt cx="8441236" cy="325627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289011">
              <a:off x="7560764" y="4485219"/>
              <a:ext cx="880472" cy="963251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5138657" y="3966138"/>
              <a:ext cx="3010008" cy="301000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719869"/>
              <a:ext cx="3492500" cy="24257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8053" y="4229441"/>
              <a:ext cx="880472" cy="963251"/>
            </a:xfrm>
            <a:prstGeom prst="rect">
              <a:avLst/>
            </a:prstGeom>
          </p:spPr>
        </p:pic>
        <p:sp>
          <p:nvSpPr>
            <p:cNvPr id="20" name="Oval 19"/>
            <p:cNvSpPr/>
            <p:nvPr/>
          </p:nvSpPr>
          <p:spPr bwMode="auto">
            <a:xfrm>
              <a:off x="4090251" y="4690640"/>
              <a:ext cx="502052" cy="50205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21" name="Straight Arrow Connector 20"/>
            <p:cNvCxnSpPr>
              <a:stCxn id="20" idx="2"/>
            </p:cNvCxnSpPr>
            <p:nvPr/>
          </p:nvCxnSpPr>
          <p:spPr bwMode="auto">
            <a:xfrm flipH="1">
              <a:off x="3573432" y="4941666"/>
              <a:ext cx="516819" cy="1476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>
              <a:stCxn id="20" idx="6"/>
            </p:cNvCxnSpPr>
            <p:nvPr/>
          </p:nvCxnSpPr>
          <p:spPr bwMode="auto">
            <a:xfrm>
              <a:off x="4592303" y="4941666"/>
              <a:ext cx="48923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3706328" y="5192692"/>
              <a:ext cx="13752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Helvetica"/>
                  <a:cs typeface="Helvetica"/>
                </a:rPr>
                <a:t>Action</a:t>
              </a:r>
            </a:p>
            <a:p>
              <a:pPr algn="ctr"/>
              <a:r>
                <a:rPr lang="en-US" dirty="0" smtClean="0">
                  <a:latin typeface="Helvetica"/>
                  <a:cs typeface="Helvetica"/>
                </a:rPr>
                <a:t>PRIM</a:t>
              </a:r>
              <a:endParaRPr lang="en-US" dirty="0"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1790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609600"/>
            <a:ext cx="5219700" cy="566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981200"/>
            <a:ext cx="3124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Andrea </a:t>
            </a:r>
            <a:r>
              <a:rPr lang="en-US" dirty="0" err="1" smtClean="0"/>
              <a:t>Stocco’s</a:t>
            </a:r>
            <a:r>
              <a:rPr lang="en-US" dirty="0" smtClean="0"/>
              <a:t> model of productions and procedural learning</a:t>
            </a:r>
            <a:r>
              <a:rPr lang="en-US" dirty="0"/>
              <a:t> </a:t>
            </a:r>
            <a:r>
              <a:rPr lang="en-US" dirty="0" smtClean="0"/>
              <a:t>in the Basal Ganglia</a:t>
            </a:r>
          </a:p>
          <a:p>
            <a:endParaRPr lang="en-US" dirty="0"/>
          </a:p>
          <a:p>
            <a:r>
              <a:rPr lang="en-US" dirty="0" smtClean="0"/>
              <a:t>Focus of the model was on transferring one piece of information from one location in the cortex to another</a:t>
            </a:r>
          </a:p>
        </p:txBody>
      </p:sp>
    </p:spTree>
    <p:extLst>
      <p:ext uri="{BB962C8B-B14F-4D97-AF65-F5344CB8AC3E}">
        <p14:creationId xmlns:p14="http://schemas.microsoft.com/office/powerpoint/2010/main" val="38765394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interpretation of that model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90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371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752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133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14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895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76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657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038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419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800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181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562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943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6324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705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086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467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848600" y="2438400"/>
            <a:ext cx="381000" cy="381000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1447800"/>
            <a:ext cx="1066800" cy="461665"/>
          </a:xfrm>
          <a:prstGeom prst="rect">
            <a:avLst/>
          </a:prstGeom>
          <a:solidFill>
            <a:srgbClr val="9999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Cortex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90600" y="198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Visual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438400" y="198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LTM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581400" y="198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800600" y="1976735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Intention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29400" y="19812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Manual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5" idx="2"/>
          </p:cNvCxnSpPr>
          <p:nvPr/>
        </p:nvCxnSpPr>
        <p:spPr bwMode="auto">
          <a:xfrm>
            <a:off x="1562100" y="2819400"/>
            <a:ext cx="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6" idx="2"/>
          </p:cNvCxnSpPr>
          <p:nvPr/>
        </p:nvCxnSpPr>
        <p:spPr bwMode="auto">
          <a:xfrm>
            <a:off x="1943100" y="2819400"/>
            <a:ext cx="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4" idx="2"/>
          </p:cNvCxnSpPr>
          <p:nvPr/>
        </p:nvCxnSpPr>
        <p:spPr bwMode="auto">
          <a:xfrm>
            <a:off x="1181100" y="2819400"/>
            <a:ext cx="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7" idx="2"/>
          </p:cNvCxnSpPr>
          <p:nvPr/>
        </p:nvCxnSpPr>
        <p:spPr bwMode="auto">
          <a:xfrm>
            <a:off x="2324100" y="2819400"/>
            <a:ext cx="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>
            <a:stCxn id="17" idx="2"/>
          </p:cNvCxnSpPr>
          <p:nvPr/>
        </p:nvCxnSpPr>
        <p:spPr bwMode="auto">
          <a:xfrm>
            <a:off x="6134100" y="2819400"/>
            <a:ext cx="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8" name="TextBox 57"/>
          <p:cNvSpPr txBox="1"/>
          <p:nvPr/>
        </p:nvSpPr>
        <p:spPr>
          <a:xfrm>
            <a:off x="2514600" y="28956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334000" y="28956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...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 bwMode="auto">
          <a:xfrm>
            <a:off x="990600" y="3581400"/>
            <a:ext cx="5562600" cy="762000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Basa</a:t>
            </a:r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l Ganglia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6781800" y="3581400"/>
            <a:ext cx="2057400" cy="762000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charset="0"/>
                <a:ea typeface="ＭＳ Ｐゴシック" charset="-128"/>
                <a:cs typeface="ＭＳ Ｐゴシック" charset="-128"/>
              </a:rPr>
              <a:t>Thalamus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63" name="Curved Connector 62"/>
          <p:cNvCxnSpPr>
            <a:stCxn id="60" idx="2"/>
            <a:endCxn id="61" idx="2"/>
          </p:cNvCxnSpPr>
          <p:nvPr/>
        </p:nvCxnSpPr>
        <p:spPr bwMode="auto">
          <a:xfrm rot="16200000" flipH="1">
            <a:off x="5791200" y="2324100"/>
            <a:ext cx="12700" cy="4038600"/>
          </a:xfrm>
          <a:prstGeom prst="curvedConnector3">
            <a:avLst>
              <a:gd name="adj1" fmla="val 965778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>
            <a:stCxn id="61" idx="0"/>
            <a:endCxn id="14" idx="2"/>
          </p:cNvCxnSpPr>
          <p:nvPr/>
        </p:nvCxnSpPr>
        <p:spPr bwMode="auto">
          <a:xfrm flipH="1" flipV="1">
            <a:off x="4991100" y="2819400"/>
            <a:ext cx="28194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>
            <a:stCxn id="61" idx="0"/>
            <a:endCxn id="20" idx="2"/>
          </p:cNvCxnSpPr>
          <p:nvPr/>
        </p:nvCxnSpPr>
        <p:spPr bwMode="auto">
          <a:xfrm flipH="1" flipV="1">
            <a:off x="7277100" y="2819400"/>
            <a:ext cx="5334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stCxn id="61" idx="0"/>
            <a:endCxn id="9" idx="2"/>
          </p:cNvCxnSpPr>
          <p:nvPr/>
        </p:nvCxnSpPr>
        <p:spPr bwMode="auto">
          <a:xfrm flipH="1" flipV="1">
            <a:off x="3086100" y="2819400"/>
            <a:ext cx="47244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75" name="Group 74"/>
          <p:cNvGrpSpPr/>
          <p:nvPr/>
        </p:nvGrpSpPr>
        <p:grpSpPr>
          <a:xfrm>
            <a:off x="1447800" y="2514600"/>
            <a:ext cx="1371600" cy="228600"/>
            <a:chOff x="1447800" y="2514600"/>
            <a:chExt cx="1371600" cy="228600"/>
          </a:xfrm>
        </p:grpSpPr>
        <p:sp>
          <p:nvSpPr>
            <p:cNvPr id="72" name="Oval 71"/>
            <p:cNvSpPr/>
            <p:nvPr/>
          </p:nvSpPr>
          <p:spPr bwMode="auto">
            <a:xfrm>
              <a:off x="1447800" y="2514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2590800" y="25146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4" name="Oval 73"/>
          <p:cNvSpPr/>
          <p:nvPr/>
        </p:nvSpPr>
        <p:spPr bwMode="auto">
          <a:xfrm>
            <a:off x="2971800" y="2514600"/>
            <a:ext cx="228600" cy="2286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73974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7355E-7 -1.37436E-6 C 0.00868 0.09162 0.01737 0.18348 0.04221 0.24803 C 0.06705 0.31258 0.10005 0.35446 0.14886 0.38686 C 0.19767 0.41925 0.27288 0.46946 0.33489 0.44308 C 0.3969 0.4167 0.49296 0.30078 0.5211 0.22813 C 0.54924 0.15548 0.52649 0.08098 0.50373 0.00671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theme/theme1.xml><?xml version="1.0" encoding="utf-8"?>
<a:theme xmlns:a="http://schemas.openxmlformats.org/drawingml/2006/main" name="CogModDistraction">
  <a:themeElements>
    <a:clrScheme name="">
      <a:dk1>
        <a:srgbClr val="000000"/>
      </a:dk1>
      <a:lt1>
        <a:srgbClr val="F0E586"/>
      </a:lt1>
      <a:dk2>
        <a:srgbClr val="000000"/>
      </a:dk2>
      <a:lt2>
        <a:srgbClr val="000066"/>
      </a:lt2>
      <a:accent1>
        <a:srgbClr val="FFCC66"/>
      </a:accent1>
      <a:accent2>
        <a:srgbClr val="9999FF"/>
      </a:accent2>
      <a:accent3>
        <a:srgbClr val="F6F0C3"/>
      </a:accent3>
      <a:accent4>
        <a:srgbClr val="000000"/>
      </a:accent4>
      <a:accent5>
        <a:srgbClr val="FFE2B8"/>
      </a:accent5>
      <a:accent6>
        <a:srgbClr val="8A8AE7"/>
      </a:accent6>
      <a:hlink>
        <a:srgbClr val="99CCFF"/>
      </a:hlink>
      <a:folHlink>
        <a:srgbClr val="0066FF"/>
      </a:folHlink>
    </a:clrScheme>
    <a:fontScheme name="lecture8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lecture8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8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8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8 4">
        <a:dk1>
          <a:srgbClr val="000000"/>
        </a:dk1>
        <a:lt1>
          <a:srgbClr val="F0E586"/>
        </a:lt1>
        <a:dk2>
          <a:srgbClr val="000000"/>
        </a:dk2>
        <a:lt2>
          <a:srgbClr val="000066"/>
        </a:lt2>
        <a:accent1>
          <a:srgbClr val="CC99FF"/>
        </a:accent1>
        <a:accent2>
          <a:srgbClr val="9999FF"/>
        </a:accent2>
        <a:accent3>
          <a:srgbClr val="F6F0C3"/>
        </a:accent3>
        <a:accent4>
          <a:srgbClr val="000000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CogModDistraction.thmx</Template>
  <TotalTime>61</TotalTime>
  <Words>1060</Words>
  <Application>Microsoft Macintosh PowerPoint</Application>
  <PresentationFormat>On-screen Show (4:3)</PresentationFormat>
  <Paragraphs>214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CogModDistraction</vt:lpstr>
      <vt:lpstr>PRIMs tutorial</vt:lpstr>
      <vt:lpstr>Overview</vt:lpstr>
      <vt:lpstr>Goals of the PRIMs theory</vt:lpstr>
      <vt:lpstr>Alternative worldview</vt:lpstr>
      <vt:lpstr>Approach</vt:lpstr>
      <vt:lpstr>PRIMs representation of skill</vt:lpstr>
      <vt:lpstr>PRIMs</vt:lpstr>
      <vt:lpstr>PowerPoint Presentation</vt:lpstr>
      <vt:lpstr>My interpretation of that model</vt:lpstr>
      <vt:lpstr>Metaphor: computer architecture</vt:lpstr>
      <vt:lpstr>PowerPoint Presentation</vt:lpstr>
      <vt:lpstr>Key idea in PRIMs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Long term goal: Expand PRIMs into a theory of life-long learning</vt:lpstr>
      <vt:lpstr>Possible strategies that can be trained</vt:lpstr>
      <vt:lpstr>Accomplishments of PRIMs</vt:lpstr>
      <vt:lpstr>New implementation</vt:lpstr>
      <vt:lpstr>Anatomy of Count</vt:lpstr>
      <vt:lpstr>Actual chunk representation</vt:lpstr>
      <vt:lpstr>What are PRIMs’ buffers?</vt:lpstr>
      <vt:lpstr>Two more operators to make it work</vt:lpstr>
      <vt:lpstr>Declaration of the Task</vt:lpstr>
      <vt:lpstr>PRIMs associations</vt:lpstr>
      <vt:lpstr>Connect operators to goals</vt:lpstr>
      <vt:lpstr>What else do we need?</vt:lpstr>
      <vt:lpstr>PowerPoint Presentation</vt:lpstr>
      <vt:lpstr>Have to define interaction with the task</vt:lpstr>
      <vt:lpstr>Assignment</vt:lpstr>
      <vt:lpstr>Multiple “screens”</vt:lpstr>
      <vt:lpstr>A “say” action make the transition</vt:lpstr>
    </vt:vector>
  </TitlesOfParts>
  <Company>CMU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PRIMs tutorial</dc:title>
  <dc:creator>Niels Taatgen</dc:creator>
  <cp:lastModifiedBy>Niels Taatgen</cp:lastModifiedBy>
  <cp:revision>29</cp:revision>
  <dcterms:created xsi:type="dcterms:W3CDTF">2015-07-11T14:31:12Z</dcterms:created>
  <dcterms:modified xsi:type="dcterms:W3CDTF">2015-07-13T11:27:52Z</dcterms:modified>
</cp:coreProperties>
</file>