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sldIdLst>
    <p:sldId id="256" r:id="rId2"/>
    <p:sldId id="257" r:id="rId3"/>
    <p:sldId id="258" r:id="rId4"/>
    <p:sldId id="259" r:id="rId5"/>
    <p:sldId id="261" r:id="rId6"/>
    <p:sldId id="260" r:id="rId7"/>
    <p:sldId id="264" r:id="rId8"/>
    <p:sldId id="262" r:id="rId9"/>
    <p:sldId id="263"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56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emf"/><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0" b="100000" l="9777" r="99162">
                        <a14:foregroundMark x1="42458" y1="3265" x2="44134" y2="8935"/>
                        <a14:foregroundMark x1="19274" y1="13402" x2="25978" y2="13746"/>
                        <a14:foregroundMark x1="43855" y1="15979" x2="50000" y2="18729"/>
                        <a14:foregroundMark x1="65363" y1="51031" x2="68715" y2="57216"/>
                        <a14:foregroundMark x1="56983" y1="21993" x2="51397" y2="24399"/>
                        <a14:foregroundMark x1="27933" y1="28007" x2="25419" y2="30584"/>
                      </a14:backgroundRemoval>
                    </a14:imgEffect>
                  </a14:imgLayer>
                </a14:imgProps>
              </a:ext>
            </a:extLst>
          </a:blip>
          <a:srcRect/>
          <a:stretch>
            <a:fillRect/>
          </a:stretch>
        </p:blipFill>
        <p:spPr bwMode="auto">
          <a:xfrm>
            <a:off x="152400" y="304800"/>
            <a:ext cx="1922463" cy="3124200"/>
          </a:xfrm>
          <a:prstGeom prst="rect">
            <a:avLst/>
          </a:prstGeom>
          <a:noFill/>
          <a:ln w="9525">
            <a:noFill/>
            <a:miter lim="800000"/>
            <a:headEnd/>
            <a:tailEnd/>
          </a:ln>
        </p:spPr>
      </p:pic>
      <p:sp>
        <p:nvSpPr>
          <p:cNvPr id="388098" name="Rectangle 2"/>
          <p:cNvSpPr>
            <a:spLocks noGrp="1" noChangeArrowheads="1"/>
          </p:cNvSpPr>
          <p:nvPr>
            <p:ph type="ctrTitle"/>
          </p:nvPr>
        </p:nvSpPr>
        <p:spPr>
          <a:xfrm>
            <a:off x="2286000" y="1295400"/>
            <a:ext cx="6172200" cy="1828800"/>
          </a:xfrm>
        </p:spPr>
        <p:txBody>
          <a:bodyPr/>
          <a:lstStyle>
            <a:lvl1pPr>
              <a:defRPr/>
            </a:lvl1pPr>
          </a:lstStyle>
          <a:p>
            <a:r>
              <a:rPr lang="en-US" smtClean="0"/>
              <a:t>Click to edit Master title style</a:t>
            </a:r>
            <a:endParaRPr lang="en-US"/>
          </a:p>
        </p:txBody>
      </p:sp>
      <p:sp>
        <p:nvSpPr>
          <p:cNvPr id="388099" name="Rectangle 3"/>
          <p:cNvSpPr>
            <a:spLocks noGrp="1" noChangeArrowheads="1"/>
          </p:cNvSpPr>
          <p:nvPr>
            <p:ph type="subTitle" idx="1"/>
          </p:nvPr>
        </p:nvSpPr>
        <p:spPr>
          <a:xfrm>
            <a:off x="685800" y="3581400"/>
            <a:ext cx="7772400" cy="1752600"/>
          </a:xfrm>
        </p:spPr>
        <p:txBody>
          <a:bodyPr/>
          <a:lstStyle>
            <a:lvl1pPr marL="0" indent="0">
              <a:buFont typeface="Monotype Sorts" charset="2"/>
              <a:buNone/>
              <a:defRPr/>
            </a:lvl1pPr>
          </a:lstStyle>
          <a:p>
            <a:r>
              <a:rPr lang="en-US" smtClean="0"/>
              <a:t>Click to edit Master subtitle style</a:t>
            </a:r>
            <a:endParaRPr lang="en-US"/>
          </a:p>
        </p:txBody>
      </p:sp>
      <p:cxnSp>
        <p:nvCxnSpPr>
          <p:cNvPr id="13" name="Straight Connector 12"/>
          <p:cNvCxnSpPr/>
          <p:nvPr/>
        </p:nvCxnSpPr>
        <p:spPr bwMode="auto">
          <a:xfrm rot="5400000" flipH="1" flipV="1">
            <a:off x="20193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4" name="TextBox 13"/>
          <p:cNvSpPr txBox="1"/>
          <p:nvPr/>
        </p:nvSpPr>
        <p:spPr>
          <a:xfrm>
            <a:off x="23622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artificial</a:t>
            </a:r>
          </a:p>
          <a:p>
            <a:pPr defTabSz="914400" eaLnBrk="0" fontAlgn="base" hangingPunct="0">
              <a:spcBef>
                <a:spcPct val="0"/>
              </a:spcBef>
              <a:spcAft>
                <a:spcPct val="0"/>
              </a:spcAft>
            </a:pPr>
            <a:r>
              <a:rPr lang="en-US" sz="900" b="1" dirty="0">
                <a:solidFill>
                  <a:srgbClr val="D90000"/>
                </a:solidFill>
                <a:latin typeface="Georgia"/>
                <a:cs typeface="Georgia"/>
              </a:rPr>
              <a:t>intelligence</a:t>
            </a:r>
          </a:p>
        </p:txBody>
      </p:sp>
      <p:cxnSp>
        <p:nvCxnSpPr>
          <p:cNvPr id="15" name="Straight Connector 14"/>
          <p:cNvCxnSpPr/>
          <p:nvPr/>
        </p:nvCxnSpPr>
        <p:spPr bwMode="auto">
          <a:xfrm rot="5400000" flipH="1" flipV="1">
            <a:off x="32385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6" name="TextBox 15"/>
          <p:cNvSpPr txBox="1"/>
          <p:nvPr/>
        </p:nvSpPr>
        <p:spPr>
          <a:xfrm>
            <a:off x="35814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cognitive</a:t>
            </a:r>
          </a:p>
          <a:p>
            <a:pPr defTabSz="914400" eaLnBrk="0" fontAlgn="base" hangingPunct="0">
              <a:spcBef>
                <a:spcPct val="0"/>
              </a:spcBef>
              <a:spcAft>
                <a:spcPct val="0"/>
              </a:spcAft>
            </a:pPr>
            <a:r>
              <a:rPr lang="en-US" sz="900" b="1" dirty="0">
                <a:solidFill>
                  <a:srgbClr val="D90000"/>
                </a:solidFill>
                <a:latin typeface="Georgia"/>
                <a:cs typeface="Georgia"/>
              </a:rPr>
              <a:t>modeling</a:t>
            </a:r>
          </a:p>
        </p:txBody>
      </p:sp>
      <p:pic>
        <p:nvPicPr>
          <p:cNvPr id="17" name="Picture 16" descr="RUGR_logoNL_rood_PMS186.eps"/>
          <p:cNvPicPr>
            <a:picLocks noChangeAspect="1"/>
          </p:cNvPicPr>
          <p:nvPr/>
        </p:nvPicPr>
        <p:blipFill>
          <a:blip r:embed="rId4"/>
          <a:stretch>
            <a:fillRect/>
          </a:stretch>
        </p:blipFill>
        <p:spPr>
          <a:xfrm>
            <a:off x="228600" y="6288315"/>
            <a:ext cx="1752600" cy="417286"/>
          </a:xfrm>
          <a:prstGeom prst="rect">
            <a:avLst/>
          </a:prstGeom>
        </p:spPr>
      </p:pic>
      <p:cxnSp>
        <p:nvCxnSpPr>
          <p:cNvPr id="10" name="Straight Connector 9"/>
          <p:cNvCxnSpPr/>
          <p:nvPr/>
        </p:nvCxnSpPr>
        <p:spPr bwMode="auto">
          <a:xfrm rot="5400000" flipH="1" flipV="1">
            <a:off x="20193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1" name="TextBox 10"/>
          <p:cNvSpPr txBox="1"/>
          <p:nvPr/>
        </p:nvSpPr>
        <p:spPr>
          <a:xfrm>
            <a:off x="23622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artificial</a:t>
            </a:r>
          </a:p>
          <a:p>
            <a:pPr defTabSz="914400" eaLnBrk="0" fontAlgn="base" hangingPunct="0">
              <a:spcBef>
                <a:spcPct val="0"/>
              </a:spcBef>
              <a:spcAft>
                <a:spcPct val="0"/>
              </a:spcAft>
            </a:pPr>
            <a:r>
              <a:rPr lang="en-US" sz="900" b="1" dirty="0">
                <a:solidFill>
                  <a:srgbClr val="D90000"/>
                </a:solidFill>
                <a:latin typeface="Georgia"/>
                <a:cs typeface="Georgia"/>
              </a:rPr>
              <a:t>intelligence</a:t>
            </a:r>
          </a:p>
        </p:txBody>
      </p:sp>
      <p:cxnSp>
        <p:nvCxnSpPr>
          <p:cNvPr id="12" name="Straight Connector 11"/>
          <p:cNvCxnSpPr/>
          <p:nvPr/>
        </p:nvCxnSpPr>
        <p:spPr bwMode="auto">
          <a:xfrm rot="5400000" flipH="1" flipV="1">
            <a:off x="32385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8" name="TextBox 17"/>
          <p:cNvSpPr txBox="1"/>
          <p:nvPr/>
        </p:nvSpPr>
        <p:spPr>
          <a:xfrm>
            <a:off x="35814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cognitive</a:t>
            </a:r>
          </a:p>
          <a:p>
            <a:pPr defTabSz="914400" eaLnBrk="0" fontAlgn="base" hangingPunct="0">
              <a:spcBef>
                <a:spcPct val="0"/>
              </a:spcBef>
              <a:spcAft>
                <a:spcPct val="0"/>
              </a:spcAft>
            </a:pPr>
            <a:r>
              <a:rPr lang="en-US" sz="900" b="1" dirty="0">
                <a:solidFill>
                  <a:srgbClr val="D90000"/>
                </a:solidFill>
                <a:latin typeface="Georgia"/>
                <a:cs typeface="Georgia"/>
              </a:rPr>
              <a:t>modeling</a:t>
            </a:r>
          </a:p>
        </p:txBody>
      </p:sp>
      <p:pic>
        <p:nvPicPr>
          <p:cNvPr id="19" name="Picture 18" descr="RUGR_logoNL_rood_PMS186.eps"/>
          <p:cNvPicPr>
            <a:picLocks noChangeAspect="1"/>
          </p:cNvPicPr>
          <p:nvPr/>
        </p:nvPicPr>
        <p:blipFill>
          <a:blip r:embed="rId4"/>
          <a:stretch>
            <a:fillRect/>
          </a:stretch>
        </p:blipFill>
        <p:spPr>
          <a:xfrm>
            <a:off x="228600" y="6288315"/>
            <a:ext cx="1752600" cy="417286"/>
          </a:xfrm>
          <a:prstGeom prst="rect">
            <a:avLst/>
          </a:prstGeom>
        </p:spPr>
      </p:pic>
      <p:cxnSp>
        <p:nvCxnSpPr>
          <p:cNvPr id="20" name="Straight Connector 19"/>
          <p:cNvCxnSpPr/>
          <p:nvPr/>
        </p:nvCxnSpPr>
        <p:spPr bwMode="auto">
          <a:xfrm rot="5400000" flipH="1" flipV="1">
            <a:off x="20193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21" name="TextBox 20"/>
          <p:cNvSpPr txBox="1"/>
          <p:nvPr/>
        </p:nvSpPr>
        <p:spPr>
          <a:xfrm>
            <a:off x="2362200" y="6324600"/>
            <a:ext cx="1371600" cy="369332"/>
          </a:xfrm>
          <a:prstGeom prst="rect">
            <a:avLst/>
          </a:prstGeom>
          <a:noFill/>
        </p:spPr>
        <p:txBody>
          <a:bodyPr wrap="square" rtlCol="0">
            <a:spAutoFit/>
          </a:bodyPr>
          <a:lstStyle/>
          <a:p>
            <a:r>
              <a:rPr lang="en-US" sz="900" b="1" noProof="0" dirty="0" smtClean="0">
                <a:solidFill>
                  <a:srgbClr val="D90000"/>
                </a:solidFill>
                <a:latin typeface="Georgia"/>
                <a:cs typeface="Georgia"/>
              </a:rPr>
              <a:t>artificial</a:t>
            </a:r>
          </a:p>
          <a:p>
            <a:r>
              <a:rPr lang="en-US" sz="900" b="1" noProof="0" dirty="0" smtClean="0">
                <a:solidFill>
                  <a:srgbClr val="D90000"/>
                </a:solidFill>
                <a:latin typeface="Georgia"/>
                <a:cs typeface="Georgia"/>
              </a:rPr>
              <a:t>intelligence</a:t>
            </a:r>
            <a:endParaRPr lang="en-US" sz="900" b="1" noProof="0" dirty="0">
              <a:solidFill>
                <a:srgbClr val="D90000"/>
              </a:solidFill>
              <a:latin typeface="Georgia"/>
              <a:cs typeface="Georgia"/>
            </a:endParaRPr>
          </a:p>
        </p:txBody>
      </p:sp>
      <p:cxnSp>
        <p:nvCxnSpPr>
          <p:cNvPr id="22" name="Straight Connector 21"/>
          <p:cNvCxnSpPr/>
          <p:nvPr/>
        </p:nvCxnSpPr>
        <p:spPr bwMode="auto">
          <a:xfrm rot="5400000" flipH="1" flipV="1">
            <a:off x="32385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23" name="TextBox 22"/>
          <p:cNvSpPr txBox="1"/>
          <p:nvPr/>
        </p:nvSpPr>
        <p:spPr>
          <a:xfrm>
            <a:off x="3581400" y="6324600"/>
            <a:ext cx="1371600" cy="369332"/>
          </a:xfrm>
          <a:prstGeom prst="rect">
            <a:avLst/>
          </a:prstGeom>
          <a:noFill/>
        </p:spPr>
        <p:txBody>
          <a:bodyPr wrap="square" rtlCol="0">
            <a:spAutoFit/>
          </a:bodyPr>
          <a:lstStyle/>
          <a:p>
            <a:r>
              <a:rPr lang="en-US" sz="900" b="1" noProof="0" dirty="0" smtClean="0">
                <a:solidFill>
                  <a:srgbClr val="D90000"/>
                </a:solidFill>
                <a:latin typeface="Georgia"/>
                <a:cs typeface="Georgia"/>
              </a:rPr>
              <a:t>cognitive</a:t>
            </a:r>
          </a:p>
          <a:p>
            <a:r>
              <a:rPr lang="en-US" sz="900" b="1" noProof="0" dirty="0" smtClean="0">
                <a:solidFill>
                  <a:srgbClr val="D90000"/>
                </a:solidFill>
                <a:latin typeface="Georgia"/>
                <a:cs typeface="Georgia"/>
              </a:rPr>
              <a:t>modeling</a:t>
            </a:r>
            <a:endParaRPr lang="en-US" sz="900" b="1" noProof="0" dirty="0">
              <a:solidFill>
                <a:srgbClr val="D90000"/>
              </a:solidFill>
              <a:latin typeface="Georgia"/>
              <a:cs typeface="Georgia"/>
            </a:endParaRPr>
          </a:p>
        </p:txBody>
      </p:sp>
      <p:pic>
        <p:nvPicPr>
          <p:cNvPr id="24" name="Picture 23" descr="RUGR_logoNL_rood_PMS186.eps"/>
          <p:cNvPicPr>
            <a:picLocks noChangeAspect="1"/>
          </p:cNvPicPr>
          <p:nvPr/>
        </p:nvPicPr>
        <p:blipFill>
          <a:blip r:embed="rId4"/>
          <a:stretch>
            <a:fillRect/>
          </a:stretch>
        </p:blipFill>
        <p:spPr>
          <a:xfrm>
            <a:off x="228600" y="6288315"/>
            <a:ext cx="1752600" cy="417286"/>
          </a:xfrm>
          <a:prstGeom prst="rect">
            <a:avLst/>
          </a:prstGeom>
        </p:spPr>
      </p:pic>
    </p:spTree>
    <p:extLst>
      <p:ext uri="{BB962C8B-B14F-4D97-AF65-F5344CB8AC3E}">
        <p14:creationId xmlns:p14="http://schemas.microsoft.com/office/powerpoint/2010/main" val="282074775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814756"/>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457200"/>
            <a:ext cx="20574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57200"/>
            <a:ext cx="60198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036859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r>
              <a:rPr lang="en-US" noProof="0" smtClean="0"/>
              <a:t>Click icon to add table</a:t>
            </a:r>
          </a:p>
        </p:txBody>
      </p:sp>
    </p:spTree>
    <p:extLst>
      <p:ext uri="{BB962C8B-B14F-4D97-AF65-F5344CB8AC3E}">
        <p14:creationId xmlns:p14="http://schemas.microsoft.com/office/powerpoint/2010/main" val="229985803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Rectangle 2"/>
          <p:cNvSpPr/>
          <p:nvPr/>
        </p:nvSpPr>
        <p:spPr bwMode="auto">
          <a:xfrm>
            <a:off x="0" y="0"/>
            <a:ext cx="9144000" cy="6858000"/>
          </a:xfrm>
          <a:prstGeom prst="rect">
            <a:avLst/>
          </a:prstGeom>
          <a:solidFill>
            <a:srgbClr val="FFFFFF"/>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000000"/>
              </a:solidFill>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858717800"/>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434259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79650898"/>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1129396"/>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060896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3037714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8546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57302762"/>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158013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DFD"/>
        </a:solidFill>
        <a:effectLst/>
      </p:bgPr>
    </p:bg>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bwMode="auto">
          <a:xfrm>
            <a:off x="1143000"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endParaRPr lang="en-US" noProof="0" dirty="0"/>
          </a:p>
        </p:txBody>
      </p:sp>
      <p:sp>
        <p:nvSpPr>
          <p:cNvPr id="387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387076" name="Rectangle 4"/>
          <p:cNvSpPr>
            <a:spLocks noChangeArrowheads="1"/>
          </p:cNvSpPr>
          <p:nvPr/>
        </p:nvSpPr>
        <p:spPr bwMode="gray">
          <a:xfrm>
            <a:off x="0" y="1638300"/>
            <a:ext cx="3343275" cy="122238"/>
          </a:xfrm>
          <a:prstGeom prst="rect">
            <a:avLst/>
          </a:prstGeom>
          <a:solidFill>
            <a:srgbClr val="FF0000"/>
          </a:solidFill>
          <a:ln w="9525">
            <a:noFill/>
            <a:miter lim="800000"/>
            <a:headEnd/>
            <a:tailEnd/>
          </a:ln>
        </p:spPr>
        <p:txBody>
          <a:bodyPr wrap="none" anchor="ctr">
            <a:prstTxWarp prst="textNoShape">
              <a:avLst/>
            </a:prstTxWarp>
          </a:bodyPr>
          <a:lstStyle/>
          <a:p>
            <a:pPr defTabSz="914400" eaLnBrk="0" fontAlgn="base" hangingPunct="0">
              <a:spcBef>
                <a:spcPct val="0"/>
              </a:spcBef>
              <a:spcAft>
                <a:spcPct val="0"/>
              </a:spcAft>
              <a:defRPr/>
            </a:pPr>
            <a:endParaRPr lang="en-US" sz="2400">
              <a:solidFill>
                <a:srgbClr val="000000"/>
              </a:solidFill>
              <a:latin typeface="Arial" pitchFamily="-109" charset="0"/>
              <a:ea typeface="ＭＳ Ｐゴシック" pitchFamily="-109" charset="-128"/>
              <a:cs typeface="ＭＳ Ｐゴシック" pitchFamily="-109" charset="-128"/>
            </a:endParaRPr>
          </a:p>
        </p:txBody>
      </p:sp>
      <p:cxnSp>
        <p:nvCxnSpPr>
          <p:cNvPr id="15" name="Straight Connector 14"/>
          <p:cNvCxnSpPr/>
          <p:nvPr/>
        </p:nvCxnSpPr>
        <p:spPr bwMode="auto">
          <a:xfrm rot="5400000" flipH="1" flipV="1">
            <a:off x="20193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6" name="TextBox 15"/>
          <p:cNvSpPr txBox="1"/>
          <p:nvPr/>
        </p:nvSpPr>
        <p:spPr>
          <a:xfrm>
            <a:off x="23622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artificial</a:t>
            </a:r>
          </a:p>
          <a:p>
            <a:pPr defTabSz="914400" eaLnBrk="0" fontAlgn="base" hangingPunct="0">
              <a:spcBef>
                <a:spcPct val="0"/>
              </a:spcBef>
              <a:spcAft>
                <a:spcPct val="0"/>
              </a:spcAft>
            </a:pPr>
            <a:r>
              <a:rPr lang="en-US" sz="900" b="1" dirty="0">
                <a:solidFill>
                  <a:srgbClr val="D90000"/>
                </a:solidFill>
                <a:latin typeface="Georgia"/>
                <a:cs typeface="Georgia"/>
              </a:rPr>
              <a:t>intelligence</a:t>
            </a:r>
          </a:p>
        </p:txBody>
      </p:sp>
      <p:cxnSp>
        <p:nvCxnSpPr>
          <p:cNvPr id="17" name="Straight Connector 16"/>
          <p:cNvCxnSpPr/>
          <p:nvPr/>
        </p:nvCxnSpPr>
        <p:spPr bwMode="auto">
          <a:xfrm rot="5400000" flipH="1" flipV="1">
            <a:off x="3238500" y="6438900"/>
            <a:ext cx="304800" cy="228600"/>
          </a:xfrm>
          <a:prstGeom prst="line">
            <a:avLst/>
          </a:prstGeom>
          <a:solidFill>
            <a:schemeClr val="accent1"/>
          </a:solidFill>
          <a:ln w="19050" cap="flat" cmpd="sng" algn="ctr">
            <a:solidFill>
              <a:srgbClr val="D90000"/>
            </a:solidFill>
            <a:prstDash val="solid"/>
            <a:round/>
            <a:headEnd type="none" w="med" len="med"/>
            <a:tailEnd type="none" w="med" len="med"/>
          </a:ln>
          <a:effectLst/>
        </p:spPr>
      </p:cxnSp>
      <p:sp>
        <p:nvSpPr>
          <p:cNvPr id="18" name="TextBox 17"/>
          <p:cNvSpPr txBox="1"/>
          <p:nvPr/>
        </p:nvSpPr>
        <p:spPr>
          <a:xfrm>
            <a:off x="3581400" y="6324600"/>
            <a:ext cx="1371600" cy="369332"/>
          </a:xfrm>
          <a:prstGeom prst="rect">
            <a:avLst/>
          </a:prstGeom>
          <a:noFill/>
        </p:spPr>
        <p:txBody>
          <a:bodyPr wrap="square" rtlCol="0">
            <a:spAutoFit/>
          </a:bodyPr>
          <a:lstStyle/>
          <a:p>
            <a:pPr defTabSz="914400" eaLnBrk="0" fontAlgn="base" hangingPunct="0">
              <a:spcBef>
                <a:spcPct val="0"/>
              </a:spcBef>
              <a:spcAft>
                <a:spcPct val="0"/>
              </a:spcAft>
            </a:pPr>
            <a:r>
              <a:rPr lang="en-US" sz="900" b="1" dirty="0">
                <a:solidFill>
                  <a:srgbClr val="D90000"/>
                </a:solidFill>
                <a:latin typeface="Georgia"/>
                <a:cs typeface="Georgia"/>
              </a:rPr>
              <a:t>cognitive</a:t>
            </a:r>
          </a:p>
          <a:p>
            <a:pPr defTabSz="914400" eaLnBrk="0" fontAlgn="base" hangingPunct="0">
              <a:spcBef>
                <a:spcPct val="0"/>
              </a:spcBef>
              <a:spcAft>
                <a:spcPct val="0"/>
              </a:spcAft>
            </a:pPr>
            <a:r>
              <a:rPr lang="en-US" sz="900" b="1" dirty="0">
                <a:solidFill>
                  <a:srgbClr val="D90000"/>
                </a:solidFill>
                <a:latin typeface="Georgia"/>
                <a:cs typeface="Georgia"/>
              </a:rPr>
              <a:t>modeling</a:t>
            </a:r>
          </a:p>
        </p:txBody>
      </p:sp>
      <p:pic>
        <p:nvPicPr>
          <p:cNvPr id="13" name="Picture 12" descr="RUGR_logoNL_rood_PMS186.eps"/>
          <p:cNvPicPr>
            <a:picLocks noChangeAspect="1"/>
          </p:cNvPicPr>
          <p:nvPr/>
        </p:nvPicPr>
        <p:blipFill>
          <a:blip r:embed="rId15"/>
          <a:stretch>
            <a:fillRect/>
          </a:stretch>
        </p:blipFill>
        <p:spPr>
          <a:xfrm>
            <a:off x="228600" y="6288315"/>
            <a:ext cx="1752600" cy="417286"/>
          </a:xfrm>
          <a:prstGeom prst="rect">
            <a:avLst/>
          </a:prstGeom>
        </p:spPr>
      </p:pic>
      <p:pic>
        <p:nvPicPr>
          <p:cNvPr id="14" name="Picture 13" descr="CoverSmall.jpg"/>
          <p:cNvPicPr>
            <a:picLocks noChangeAspect="1"/>
          </p:cNvPicPr>
          <p:nvPr/>
        </p:nvPicPr>
        <p:blipFill>
          <a:blip r:embed="rId16"/>
          <a:stretch>
            <a:fillRect/>
          </a:stretch>
        </p:blipFill>
        <p:spPr>
          <a:xfrm>
            <a:off x="46549" y="381000"/>
            <a:ext cx="1020251" cy="1219200"/>
          </a:xfrm>
          <a:prstGeom prst="rect">
            <a:avLst/>
          </a:prstGeom>
        </p:spPr>
      </p:pic>
    </p:spTree>
    <p:extLst>
      <p:ext uri="{BB962C8B-B14F-4D97-AF65-F5344CB8AC3E}">
        <p14:creationId xmlns:p14="http://schemas.microsoft.com/office/powerpoint/2010/main" val="290745727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xmlns:p14="http://schemas.microsoft.com/office/powerpoint/2010/main"/>
  <p:txStyles>
    <p:titleStyle>
      <a:lvl1pPr algn="l" rtl="0" eaLnBrk="1" fontAlgn="base" hangingPunct="1">
        <a:spcBef>
          <a:spcPct val="0"/>
        </a:spcBef>
        <a:spcAft>
          <a:spcPct val="0"/>
        </a:spcAft>
        <a:defRPr kumimoji="1" sz="3600">
          <a:solidFill>
            <a:schemeClr val="tx2"/>
          </a:solidFill>
          <a:effectLst/>
          <a:latin typeface="Helvetica Neue Medium"/>
          <a:ea typeface="ＭＳ Ｐゴシック" charset="-128"/>
          <a:cs typeface="ＭＳ Ｐゴシック" charset="-128"/>
        </a:defRPr>
      </a:lvl1pPr>
      <a:lvl2pPr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ea typeface="ＭＳ Ｐゴシック" charset="-128"/>
          <a:cs typeface="ＭＳ Ｐゴシック" charset="-128"/>
        </a:defRPr>
      </a:lvl2pPr>
      <a:lvl3pPr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ea typeface="ＭＳ Ｐゴシック" charset="-128"/>
          <a:cs typeface="ＭＳ Ｐゴシック" charset="-128"/>
        </a:defRPr>
      </a:lvl3pPr>
      <a:lvl4pPr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ea typeface="ＭＳ Ｐゴシック" charset="-128"/>
          <a:cs typeface="ＭＳ Ｐゴシック" charset="-128"/>
        </a:defRPr>
      </a:lvl4pPr>
      <a:lvl5pPr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ea typeface="ＭＳ Ｐゴシック" charset="-128"/>
          <a:cs typeface="ＭＳ Ｐゴシック" charset="-128"/>
        </a:defRPr>
      </a:lvl5pPr>
      <a:lvl6pPr marL="457200"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defRPr>
      </a:lvl6pPr>
      <a:lvl7pPr marL="914400"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defRPr>
      </a:lvl7pPr>
      <a:lvl8pPr marL="1371600"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defRPr>
      </a:lvl8pPr>
      <a:lvl9pPr marL="1828800" algn="l" rtl="0" eaLnBrk="1" fontAlgn="base" hangingPunct="1">
        <a:spcBef>
          <a:spcPct val="0"/>
        </a:spcBef>
        <a:spcAft>
          <a:spcPct val="0"/>
        </a:spcAft>
        <a:defRPr kumimoji="1" sz="4400">
          <a:solidFill>
            <a:schemeClr val="tx2"/>
          </a:solidFill>
          <a:effectLst>
            <a:outerShdw blurRad="38100" dist="38100" dir="2700000" algn="tl">
              <a:srgbClr val="FFFFFF"/>
            </a:outerShdw>
          </a:effectLst>
          <a:latin typeface="Optima" charset="0"/>
        </a:defRPr>
      </a:lvl9pPr>
    </p:titleStyle>
    <p:bodyStyle>
      <a:lvl1pPr marL="342900" indent="-342900" algn="l" rtl="0" eaLnBrk="1" fontAlgn="base" hangingPunct="1">
        <a:spcBef>
          <a:spcPct val="20000"/>
        </a:spcBef>
        <a:spcAft>
          <a:spcPct val="0"/>
        </a:spcAft>
        <a:buClr>
          <a:srgbClr val="FF0000"/>
        </a:buClr>
        <a:buSzPct val="60000"/>
        <a:buFont typeface="Monotype Sorts" charset="2"/>
        <a:buChar char="n"/>
        <a:defRPr kumimoji="1" sz="3200">
          <a:solidFill>
            <a:schemeClr val="tx1"/>
          </a:solidFill>
          <a:effectLst/>
          <a:latin typeface="Helvetica Neue Light"/>
          <a:ea typeface="ＭＳ Ｐゴシック" charset="-128"/>
          <a:cs typeface="ＭＳ Ｐゴシック" charset="-128"/>
        </a:defRPr>
      </a:lvl1pPr>
      <a:lvl2pPr marL="739775" indent="-282575" algn="l" rtl="0" eaLnBrk="1" fontAlgn="base" hangingPunct="1">
        <a:spcBef>
          <a:spcPct val="20000"/>
        </a:spcBef>
        <a:spcAft>
          <a:spcPct val="0"/>
        </a:spcAft>
        <a:buClr>
          <a:srgbClr val="FF0000"/>
        </a:buClr>
        <a:buFont typeface="Arial"/>
        <a:buChar char="•"/>
        <a:defRPr kumimoji="1" sz="2800">
          <a:solidFill>
            <a:schemeClr val="tx1"/>
          </a:solidFill>
          <a:effectLst/>
          <a:latin typeface="Helvetica Neue Light"/>
          <a:ea typeface="ＭＳ Ｐゴシック" charset="-128"/>
        </a:defRPr>
      </a:lvl2pPr>
      <a:lvl3pPr marL="1143000" indent="-228600" algn="l" rtl="0" eaLnBrk="1" fontAlgn="base" hangingPunct="1">
        <a:spcBef>
          <a:spcPct val="20000"/>
        </a:spcBef>
        <a:spcAft>
          <a:spcPct val="0"/>
        </a:spcAft>
        <a:buClr>
          <a:srgbClr val="FF0000"/>
        </a:buClr>
        <a:buSzPct val="100000"/>
        <a:buFont typeface="Wingdings" charset="2"/>
        <a:buChar char="§"/>
        <a:defRPr kumimoji="1" sz="2400">
          <a:solidFill>
            <a:schemeClr val="tx1"/>
          </a:solidFill>
          <a:effectLst/>
          <a:latin typeface="Helvetica Neue Light"/>
          <a:ea typeface="ＭＳ Ｐゴシック" charset="-128"/>
        </a:defRPr>
      </a:lvl3pPr>
      <a:lvl4pPr marL="1600200" indent="-228600" algn="l" rtl="0" eaLnBrk="1" fontAlgn="base" hangingPunct="1">
        <a:spcBef>
          <a:spcPct val="20000"/>
        </a:spcBef>
        <a:spcAft>
          <a:spcPct val="0"/>
        </a:spcAft>
        <a:buChar char="–"/>
        <a:defRPr kumimoji="1" sz="2000">
          <a:solidFill>
            <a:schemeClr val="tx1"/>
          </a:solidFill>
          <a:effectLst/>
          <a:latin typeface="Helvetica Neue Light"/>
          <a:ea typeface="ＭＳ Ｐゴシック" charset="-128"/>
        </a:defRPr>
      </a:lvl4pPr>
      <a:lvl5pPr marL="2057400" indent="-228600" algn="l" rtl="0" eaLnBrk="1" fontAlgn="base" hangingPunct="1">
        <a:spcBef>
          <a:spcPct val="20000"/>
        </a:spcBef>
        <a:spcAft>
          <a:spcPct val="0"/>
        </a:spcAft>
        <a:buClr>
          <a:srgbClr val="FFFF00"/>
        </a:buClr>
        <a:buSzPct val="50000"/>
        <a:buFont typeface="Monotype Sorts" charset="2"/>
        <a:buChar char="n"/>
        <a:defRPr kumimoji="1" sz="2000">
          <a:solidFill>
            <a:schemeClr val="tx1"/>
          </a:solidFill>
          <a:effectLst/>
          <a:latin typeface="Helvetica Neue Light"/>
          <a:ea typeface="ＭＳ Ｐゴシック" charset="-128"/>
        </a:defRPr>
      </a:lvl5pPr>
      <a:lvl6pPr marL="2514600" indent="-228600" algn="l" rtl="0" eaLnBrk="1" fontAlgn="base" hangingPunct="1">
        <a:spcBef>
          <a:spcPct val="20000"/>
        </a:spcBef>
        <a:spcAft>
          <a:spcPct val="0"/>
        </a:spcAft>
        <a:buClr>
          <a:srgbClr val="FFFF00"/>
        </a:buClr>
        <a:buSzPct val="50000"/>
        <a:buFont typeface="Monotype Sorts" charset="2"/>
        <a:buChar char="n"/>
        <a:defRPr kumimoji="1" sz="2000">
          <a:solidFill>
            <a:schemeClr val="tx1"/>
          </a:solidFill>
          <a:effectLst>
            <a:outerShdw blurRad="38100" dist="38100" dir="2700000" algn="tl">
              <a:srgbClr val="FFFFFF"/>
            </a:outerShdw>
          </a:effectLst>
          <a:latin typeface="+mn-lt"/>
          <a:ea typeface="ＭＳ Ｐゴシック" charset="-128"/>
        </a:defRPr>
      </a:lvl6pPr>
      <a:lvl7pPr marL="2971800" indent="-228600" algn="l" rtl="0" eaLnBrk="1" fontAlgn="base" hangingPunct="1">
        <a:spcBef>
          <a:spcPct val="20000"/>
        </a:spcBef>
        <a:spcAft>
          <a:spcPct val="0"/>
        </a:spcAft>
        <a:buClr>
          <a:srgbClr val="FFFF00"/>
        </a:buClr>
        <a:buSzPct val="50000"/>
        <a:buFont typeface="Monotype Sorts" charset="2"/>
        <a:buChar char="n"/>
        <a:defRPr kumimoji="1" sz="2000">
          <a:solidFill>
            <a:schemeClr val="tx1"/>
          </a:solidFill>
          <a:effectLst>
            <a:outerShdw blurRad="38100" dist="38100" dir="2700000" algn="tl">
              <a:srgbClr val="FFFFFF"/>
            </a:outerShdw>
          </a:effectLst>
          <a:latin typeface="+mn-lt"/>
          <a:ea typeface="ＭＳ Ｐゴシック" charset="-128"/>
        </a:defRPr>
      </a:lvl7pPr>
      <a:lvl8pPr marL="3429000" indent="-228600" algn="l" rtl="0" eaLnBrk="1" fontAlgn="base" hangingPunct="1">
        <a:spcBef>
          <a:spcPct val="20000"/>
        </a:spcBef>
        <a:spcAft>
          <a:spcPct val="0"/>
        </a:spcAft>
        <a:buClr>
          <a:srgbClr val="FFFF00"/>
        </a:buClr>
        <a:buSzPct val="50000"/>
        <a:buFont typeface="Monotype Sorts" charset="2"/>
        <a:buChar char="n"/>
        <a:defRPr kumimoji="1" sz="2000">
          <a:solidFill>
            <a:schemeClr val="tx1"/>
          </a:solidFill>
          <a:effectLst>
            <a:outerShdw blurRad="38100" dist="38100" dir="2700000" algn="tl">
              <a:srgbClr val="FFFFFF"/>
            </a:outerShdw>
          </a:effectLst>
          <a:latin typeface="+mn-lt"/>
          <a:ea typeface="ＭＳ Ｐゴシック" charset="-128"/>
        </a:defRPr>
      </a:lvl8pPr>
      <a:lvl9pPr marL="3886200" indent="-228600" algn="l" rtl="0" eaLnBrk="1" fontAlgn="base" hangingPunct="1">
        <a:spcBef>
          <a:spcPct val="20000"/>
        </a:spcBef>
        <a:spcAft>
          <a:spcPct val="0"/>
        </a:spcAft>
        <a:buClr>
          <a:srgbClr val="FFFF00"/>
        </a:buClr>
        <a:buSzPct val="50000"/>
        <a:buFont typeface="Monotype Sorts" charset="2"/>
        <a:buChar char="n"/>
        <a:defRPr kumimoji="1" sz="2000">
          <a:solidFill>
            <a:schemeClr val="tx1"/>
          </a:solidFill>
          <a:effectLst>
            <a:outerShdw blurRad="38100" dist="38100" dir="2700000" algn="tl">
              <a:srgbClr val="FFFFFF"/>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PRIMs tutorial</a:t>
            </a:r>
            <a:endParaRPr lang="en-US" dirty="0"/>
          </a:p>
        </p:txBody>
      </p:sp>
      <p:sp>
        <p:nvSpPr>
          <p:cNvPr id="3" name="Subtitle 2"/>
          <p:cNvSpPr>
            <a:spLocks noGrp="1"/>
          </p:cNvSpPr>
          <p:nvPr>
            <p:ph type="subTitle" idx="1"/>
          </p:nvPr>
        </p:nvSpPr>
        <p:spPr/>
        <p:txBody>
          <a:bodyPr/>
          <a:lstStyle/>
          <a:p>
            <a:r>
              <a:rPr lang="en-US" dirty="0" smtClean="0"/>
              <a:t>Unit 2: Multiple Goals, Building Memory, Complex input </a:t>
            </a:r>
            <a:endParaRPr lang="en-US" dirty="0"/>
          </a:p>
        </p:txBody>
      </p:sp>
    </p:spTree>
    <p:extLst>
      <p:ext uri="{BB962C8B-B14F-4D97-AF65-F5344CB8AC3E}">
        <p14:creationId xmlns:p14="http://schemas.microsoft.com/office/powerpoint/2010/main" val="1204067428"/>
      </p:ext>
    </p:extLst>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More complex visual input</a:t>
            </a:r>
            <a:endParaRPr lang="en-US" dirty="0"/>
          </a:p>
        </p:txBody>
      </p:sp>
      <p:sp>
        <p:nvSpPr>
          <p:cNvPr id="6" name="Content Placeholder 5"/>
          <p:cNvSpPr>
            <a:spLocks noGrp="1"/>
          </p:cNvSpPr>
          <p:nvPr>
            <p:ph idx="1"/>
          </p:nvPr>
        </p:nvSpPr>
        <p:spPr>
          <a:xfrm>
            <a:off x="685800" y="1981200"/>
            <a:ext cx="3340518" cy="4114800"/>
          </a:xfrm>
        </p:spPr>
        <p:txBody>
          <a:bodyPr/>
          <a:lstStyle/>
          <a:p>
            <a:pPr marL="0" indent="0">
              <a:buNone/>
            </a:pPr>
            <a:r>
              <a:rPr lang="en-US" sz="1800" dirty="0">
                <a:latin typeface="Courier"/>
                <a:cs typeface="Courier"/>
              </a:rPr>
              <a:t>define screen start {</a:t>
            </a:r>
          </a:p>
          <a:p>
            <a:pPr marL="0" indent="0">
              <a:buNone/>
            </a:pPr>
            <a:r>
              <a:rPr lang="en-US" sz="1800" dirty="0">
                <a:latin typeface="Courier"/>
                <a:cs typeface="Courier"/>
              </a:rPr>
              <a:t>  (placemat one</a:t>
            </a:r>
          </a:p>
          <a:p>
            <a:pPr marL="0" indent="0">
              <a:buNone/>
            </a:pPr>
            <a:r>
              <a:rPr lang="en-US" sz="1800" dirty="0">
                <a:latin typeface="Courier"/>
                <a:cs typeface="Courier"/>
              </a:rPr>
              <a:t>   (item fork)</a:t>
            </a:r>
          </a:p>
          <a:p>
            <a:pPr marL="0" indent="0">
              <a:buNone/>
            </a:pPr>
            <a:r>
              <a:rPr lang="en-US" sz="1800" dirty="0">
                <a:latin typeface="Courier"/>
                <a:cs typeface="Courier"/>
              </a:rPr>
              <a:t>   (item fork)</a:t>
            </a:r>
          </a:p>
          <a:p>
            <a:pPr marL="0" indent="0">
              <a:buNone/>
            </a:pPr>
            <a:r>
              <a:rPr lang="en-US" sz="1800" dirty="0">
                <a:latin typeface="Courier"/>
                <a:cs typeface="Courier"/>
              </a:rPr>
              <a:t>   (item plate)</a:t>
            </a:r>
          </a:p>
          <a:p>
            <a:pPr marL="0" indent="0">
              <a:buNone/>
            </a:pPr>
            <a:r>
              <a:rPr lang="en-US" sz="1800" dirty="0">
                <a:latin typeface="Courier"/>
                <a:cs typeface="Courier"/>
              </a:rPr>
              <a:t>   (item knife)</a:t>
            </a:r>
          </a:p>
          <a:p>
            <a:pPr marL="0" indent="0">
              <a:buNone/>
            </a:pPr>
            <a:r>
              <a:rPr lang="en-US" sz="1800" dirty="0">
                <a:latin typeface="Courier"/>
                <a:cs typeface="Courier"/>
              </a:rPr>
              <a:t>   (item spoon))</a:t>
            </a:r>
          </a:p>
          <a:p>
            <a:pPr marL="0" indent="0">
              <a:buNone/>
            </a:pPr>
            <a:r>
              <a:rPr lang="en-US" sz="1800" dirty="0">
                <a:latin typeface="Courier"/>
                <a:cs typeface="Courier"/>
              </a:rPr>
              <a:t>  (placemat two</a:t>
            </a:r>
          </a:p>
          <a:p>
            <a:pPr marL="0" indent="0">
              <a:buNone/>
            </a:pPr>
            <a:r>
              <a:rPr lang="en-US" sz="1800" dirty="0">
                <a:latin typeface="Courier"/>
                <a:cs typeface="Courier"/>
              </a:rPr>
              <a:t>   (item fork)</a:t>
            </a:r>
          </a:p>
          <a:p>
            <a:pPr marL="0" indent="0">
              <a:buNone/>
            </a:pPr>
            <a:r>
              <a:rPr lang="en-US" sz="1800" dirty="0">
                <a:latin typeface="Courier"/>
                <a:cs typeface="Courier"/>
              </a:rPr>
              <a:t>   (item plate)</a:t>
            </a:r>
          </a:p>
          <a:p>
            <a:pPr marL="0" indent="0">
              <a:buNone/>
            </a:pPr>
            <a:r>
              <a:rPr lang="en-US" sz="1800" dirty="0">
                <a:latin typeface="Courier"/>
                <a:cs typeface="Courier"/>
              </a:rPr>
              <a:t>   (item knife)</a:t>
            </a:r>
          </a:p>
          <a:p>
            <a:pPr marL="0" indent="0">
              <a:buNone/>
            </a:pPr>
            <a:r>
              <a:rPr lang="en-US" sz="1800" dirty="0">
                <a:latin typeface="Courier"/>
                <a:cs typeface="Courier"/>
              </a:rPr>
              <a:t>   (item spoon)</a:t>
            </a:r>
          </a:p>
          <a:p>
            <a:pPr marL="0" indent="0">
              <a:buNone/>
            </a:pPr>
            <a:r>
              <a:rPr lang="en-US" sz="1800" dirty="0">
                <a:latin typeface="Courier"/>
                <a:cs typeface="Courier"/>
              </a:rPr>
              <a:t>   (item spoon))</a:t>
            </a:r>
          </a:p>
          <a:p>
            <a:pPr marL="0" indent="0">
              <a:buNone/>
            </a:pPr>
            <a:r>
              <a:rPr lang="en-US" sz="1800" baseline="30000" dirty="0">
                <a:latin typeface="Courier"/>
                <a:cs typeface="Courier"/>
              </a:rPr>
              <a:t>}</a:t>
            </a:r>
          </a:p>
          <a:p>
            <a:pPr marL="0" indent="0">
              <a:buNone/>
            </a:pPr>
            <a:endParaRPr lang="en-US" sz="1800" dirty="0">
              <a:latin typeface="Courier"/>
              <a:cs typeface="Courier"/>
            </a:endParaRPr>
          </a:p>
        </p:txBody>
      </p:sp>
      <p:pic>
        <p:nvPicPr>
          <p:cNvPr id="8" name="Picture 7"/>
          <p:cNvPicPr>
            <a:picLocks noChangeAspect="1"/>
          </p:cNvPicPr>
          <p:nvPr/>
        </p:nvPicPr>
        <p:blipFill>
          <a:blip r:embed="rId2"/>
          <a:stretch>
            <a:fillRect/>
          </a:stretch>
        </p:blipFill>
        <p:spPr>
          <a:xfrm>
            <a:off x="4846156" y="2212085"/>
            <a:ext cx="3902724" cy="3300290"/>
          </a:xfrm>
          <a:prstGeom prst="rect">
            <a:avLst/>
          </a:prstGeom>
        </p:spPr>
      </p:pic>
    </p:spTree>
    <p:extLst>
      <p:ext uri="{BB962C8B-B14F-4D97-AF65-F5344CB8AC3E}">
        <p14:creationId xmlns:p14="http://schemas.microsoft.com/office/powerpoint/2010/main" val="4190212250"/>
      </p:ext>
    </p:extLst>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actions</a:t>
            </a:r>
            <a:endParaRPr lang="en-US" dirty="0"/>
          </a:p>
        </p:txBody>
      </p:sp>
      <p:sp>
        <p:nvSpPr>
          <p:cNvPr id="3" name="Content Placeholder 2"/>
          <p:cNvSpPr>
            <a:spLocks noGrp="1"/>
          </p:cNvSpPr>
          <p:nvPr>
            <p:ph idx="1"/>
          </p:nvPr>
        </p:nvSpPr>
        <p:spPr/>
        <p:txBody>
          <a:bodyPr/>
          <a:lstStyle/>
          <a:p>
            <a:r>
              <a:rPr lang="en-US" dirty="0" err="1"/>
              <a:t>focusnext</a:t>
            </a:r>
            <a:r>
              <a:rPr lang="en-US" dirty="0"/>
              <a:t> Move attention to the next item on the current level. A </a:t>
            </a:r>
            <a:r>
              <a:rPr lang="en-US" dirty="0" err="1"/>
              <a:t>focusnext</a:t>
            </a:r>
            <a:r>
              <a:rPr lang="en-US" dirty="0"/>
              <a:t> right at the beginning would move attention to placemat two. If there is no next item, the item type of the current level (e.g. placemat) is placed in V1, and error in V2. </a:t>
            </a:r>
          </a:p>
        </p:txBody>
      </p:sp>
    </p:spTree>
    <p:extLst>
      <p:ext uri="{BB962C8B-B14F-4D97-AF65-F5344CB8AC3E}">
        <p14:creationId xmlns:p14="http://schemas.microsoft.com/office/powerpoint/2010/main" val="2054060224"/>
      </p:ext>
    </p:extLst>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focusdown</a:t>
            </a:r>
            <a:r>
              <a:rPr lang="en-US" dirty="0"/>
              <a:t> Move attention to the first sub-item below the current level. A </a:t>
            </a:r>
            <a:r>
              <a:rPr lang="en-US" dirty="0" err="1"/>
              <a:t>focusdown</a:t>
            </a:r>
            <a:r>
              <a:rPr lang="en-US" dirty="0"/>
              <a:t> on placemat one would produce item fork.</a:t>
            </a:r>
          </a:p>
          <a:p>
            <a:r>
              <a:rPr lang="en-US" dirty="0" err="1"/>
              <a:t>focusup</a:t>
            </a:r>
            <a:r>
              <a:rPr lang="en-US" dirty="0"/>
              <a:t> Move attention back up a level.</a:t>
            </a:r>
          </a:p>
          <a:p>
            <a:r>
              <a:rPr lang="en-US" dirty="0" err="1"/>
              <a:t>focusfirst</a:t>
            </a:r>
            <a:r>
              <a:rPr lang="en-US" dirty="0"/>
              <a:t> Move attention back to the first item on the current level.</a:t>
            </a:r>
          </a:p>
          <a:p>
            <a:endParaRPr lang="en-US" dirty="0"/>
          </a:p>
        </p:txBody>
      </p:sp>
    </p:spTree>
    <p:extLst>
      <p:ext uri="{BB962C8B-B14F-4D97-AF65-F5344CB8AC3E}">
        <p14:creationId xmlns:p14="http://schemas.microsoft.com/office/powerpoint/2010/main" val="580687085"/>
      </p:ext>
    </p:extLst>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model count-spoons</a:t>
            </a:r>
            <a:endParaRPr lang="en-US" dirty="0"/>
          </a:p>
        </p:txBody>
      </p:sp>
      <p:sp>
        <p:nvSpPr>
          <p:cNvPr id="3" name="Content Placeholder 2"/>
          <p:cNvSpPr>
            <a:spLocks noGrp="1"/>
          </p:cNvSpPr>
          <p:nvPr>
            <p:ph idx="1"/>
          </p:nvPr>
        </p:nvSpPr>
        <p:spPr/>
        <p:txBody>
          <a:bodyPr/>
          <a:lstStyle/>
          <a:p>
            <a:r>
              <a:rPr lang="en-US" smtClean="0"/>
              <a:t>[Demo]</a:t>
            </a:r>
            <a:endParaRPr lang="en-US"/>
          </a:p>
        </p:txBody>
      </p:sp>
    </p:spTree>
    <p:extLst>
      <p:ext uri="{BB962C8B-B14F-4D97-AF65-F5344CB8AC3E}">
        <p14:creationId xmlns:p14="http://schemas.microsoft.com/office/powerpoint/2010/main" val="718935927"/>
      </p:ext>
    </p:extLst>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a:xfrm>
            <a:off x="685800" y="1981200"/>
            <a:ext cx="7772400" cy="1020302"/>
          </a:xfrm>
        </p:spPr>
        <p:txBody>
          <a:bodyPr/>
          <a:lstStyle/>
          <a:p>
            <a:r>
              <a:rPr lang="en-US" dirty="0" smtClean="0"/>
              <a:t>Build models of </a:t>
            </a:r>
            <a:r>
              <a:rPr lang="en-US" dirty="0" err="1" smtClean="0"/>
              <a:t>BrainQuest</a:t>
            </a:r>
            <a:r>
              <a:rPr lang="en-US" dirty="0" smtClean="0"/>
              <a:t> cards!</a:t>
            </a:r>
            <a:endParaRPr lang="en-US" dirty="0"/>
          </a:p>
        </p:txBody>
      </p:sp>
      <p:pic>
        <p:nvPicPr>
          <p:cNvPr id="4" name="Picture 3" descr="babi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71" y="2779947"/>
            <a:ext cx="2023872" cy="1712976"/>
          </a:xfrm>
          <a:prstGeom prst="rect">
            <a:avLst/>
          </a:prstGeom>
        </p:spPr>
      </p:pic>
      <p:pic>
        <p:nvPicPr>
          <p:cNvPr id="5" name="Picture 4" descr="bar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669" y="4208547"/>
            <a:ext cx="2023872" cy="1712976"/>
          </a:xfrm>
          <a:prstGeom prst="rect">
            <a:avLst/>
          </a:prstGeom>
        </p:spPr>
      </p:pic>
      <p:pic>
        <p:nvPicPr>
          <p:cNvPr id="6" name="Picture 5" descr="fish.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2873" y="2668735"/>
            <a:ext cx="2023872" cy="1712976"/>
          </a:xfrm>
          <a:prstGeom prst="rect">
            <a:avLst/>
          </a:prstGeom>
        </p:spPr>
      </p:pic>
      <p:pic>
        <p:nvPicPr>
          <p:cNvPr id="7" name="Picture 6" descr="snakesneak.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3314" y="4809431"/>
            <a:ext cx="1856232" cy="713232"/>
          </a:xfrm>
          <a:prstGeom prst="rect">
            <a:avLst/>
          </a:prstGeom>
        </p:spPr>
      </p:pic>
    </p:spTree>
    <p:extLst>
      <p:ext uri="{BB962C8B-B14F-4D97-AF65-F5344CB8AC3E}">
        <p14:creationId xmlns:p14="http://schemas.microsoft.com/office/powerpoint/2010/main" val="410184368"/>
      </p:ext>
    </p:extLst>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chunks in Memory</a:t>
            </a:r>
            <a:endParaRPr lang="en-US" dirty="0"/>
          </a:p>
        </p:txBody>
      </p:sp>
      <p:sp>
        <p:nvSpPr>
          <p:cNvPr id="3" name="Content Placeholder 2"/>
          <p:cNvSpPr>
            <a:spLocks noGrp="1"/>
          </p:cNvSpPr>
          <p:nvPr>
            <p:ph idx="1"/>
          </p:nvPr>
        </p:nvSpPr>
        <p:spPr/>
        <p:txBody>
          <a:bodyPr/>
          <a:lstStyle/>
          <a:p>
            <a:r>
              <a:rPr lang="en-US" dirty="0" smtClean="0"/>
              <a:t>Imaginal buffer in ACT-R is not just temporary storage, but also the place where new DM chunks are built</a:t>
            </a:r>
          </a:p>
          <a:p>
            <a:r>
              <a:rPr lang="en-US" dirty="0" smtClean="0"/>
              <a:t>Requires more principled approach than considering it an arbitrary scratchpad</a:t>
            </a:r>
            <a:endParaRPr lang="en-US" dirty="0"/>
          </a:p>
        </p:txBody>
      </p:sp>
    </p:spTree>
    <p:extLst>
      <p:ext uri="{BB962C8B-B14F-4D97-AF65-F5344CB8AC3E}">
        <p14:creationId xmlns:p14="http://schemas.microsoft.com/office/powerpoint/2010/main" val="1310306505"/>
      </p:ext>
    </p:extLst>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ambiguity in ACT-R</a:t>
            </a:r>
            <a:endParaRPr lang="en-US" dirty="0"/>
          </a:p>
        </p:txBody>
      </p:sp>
      <p:sp>
        <p:nvSpPr>
          <p:cNvPr id="3" name="Content Placeholder 2"/>
          <p:cNvSpPr>
            <a:spLocks noGrp="1"/>
          </p:cNvSpPr>
          <p:nvPr>
            <p:ph idx="1"/>
          </p:nvPr>
        </p:nvSpPr>
        <p:spPr/>
        <p:txBody>
          <a:bodyPr/>
          <a:lstStyle/>
          <a:p>
            <a:r>
              <a:rPr lang="en-US" dirty="0" smtClean="0"/>
              <a:t>A new chunk in the imaginal takes 200ms</a:t>
            </a:r>
          </a:p>
          <a:p>
            <a:r>
              <a:rPr lang="en-US" dirty="0" smtClean="0"/>
              <a:t>But changing a slot doesn’t take any time at all</a:t>
            </a:r>
          </a:p>
          <a:p>
            <a:r>
              <a:rPr lang="en-US" dirty="0" smtClean="0"/>
              <a:t>PRIMs assumption: 200ms is required to transfer a chunk from the imaginal buffer to declarative memory (memory consolidation cost)</a:t>
            </a:r>
            <a:endParaRPr lang="en-US" dirty="0"/>
          </a:p>
        </p:txBody>
      </p:sp>
    </p:spTree>
    <p:extLst>
      <p:ext uri="{BB962C8B-B14F-4D97-AF65-F5344CB8AC3E}">
        <p14:creationId xmlns:p14="http://schemas.microsoft.com/office/powerpoint/2010/main" val="3059193074"/>
      </p:ext>
    </p:extLst>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 you build a new chunk?</a:t>
            </a:r>
            <a:endParaRPr lang="en-US" dirty="0"/>
          </a:p>
        </p:txBody>
      </p:sp>
      <p:sp>
        <p:nvSpPr>
          <p:cNvPr id="3" name="Content Placeholder 2"/>
          <p:cNvSpPr>
            <a:spLocks noGrp="1"/>
          </p:cNvSpPr>
          <p:nvPr>
            <p:ph idx="1"/>
          </p:nvPr>
        </p:nvSpPr>
        <p:spPr/>
        <p:txBody>
          <a:bodyPr>
            <a:normAutofit fontScale="92500"/>
          </a:bodyPr>
          <a:lstStyle/>
          <a:p>
            <a:r>
              <a:rPr lang="en-US" dirty="0" smtClean="0"/>
              <a:t>In previous implementation, a “</a:t>
            </a:r>
            <a:r>
              <a:rPr lang="en-US" dirty="0" err="1" smtClean="0"/>
              <a:t>newWM</a:t>
            </a:r>
            <a:r>
              <a:rPr lang="en-US" dirty="0" smtClean="0"/>
              <a:t>” buffer was used for that purpose</a:t>
            </a:r>
          </a:p>
          <a:p>
            <a:r>
              <a:rPr lang="en-US" dirty="0" smtClean="0"/>
              <a:t>In the current (experimental) implementation, a new chunk is put into the imaginal whenever you put something in a slot that already has something in it</a:t>
            </a:r>
          </a:p>
          <a:p>
            <a:r>
              <a:rPr lang="en-US" dirty="0" smtClean="0"/>
              <a:t>(can switch this off with imaginal-</a:t>
            </a:r>
            <a:r>
              <a:rPr lang="en-US" dirty="0" err="1" smtClean="0"/>
              <a:t>autoclear</a:t>
            </a:r>
            <a:r>
              <a:rPr lang="en-US" dirty="0" smtClean="0"/>
              <a:t>: nil)</a:t>
            </a:r>
          </a:p>
        </p:txBody>
      </p:sp>
    </p:spTree>
    <p:extLst>
      <p:ext uri="{BB962C8B-B14F-4D97-AF65-F5344CB8AC3E}">
        <p14:creationId xmlns:p14="http://schemas.microsoft.com/office/powerpoint/2010/main" val="30347728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PRIMs associations</a:t>
            </a:r>
            <a:endParaRPr lang="en-US" dirty="0"/>
          </a:p>
        </p:txBody>
      </p:sp>
      <p:sp>
        <p:nvSpPr>
          <p:cNvPr id="4" name="Rectangle 3"/>
          <p:cNvSpPr/>
          <p:nvPr/>
        </p:nvSpPr>
        <p:spPr bwMode="auto">
          <a:xfrm>
            <a:off x="776111" y="2159000"/>
            <a:ext cx="1509889" cy="2808111"/>
          </a:xfrm>
          <a:prstGeom prst="rect">
            <a:avLst/>
          </a:prstGeom>
          <a:solidFill>
            <a:schemeClr val="accent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rPr>
              <a:t>Goal</a:t>
            </a: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5" name="Rounded Rectangle 4"/>
          <p:cNvSpPr/>
          <p:nvPr/>
        </p:nvSpPr>
        <p:spPr bwMode="auto">
          <a:xfrm>
            <a:off x="1663982" y="2340187"/>
            <a:ext cx="1244036" cy="552591"/>
          </a:xfrm>
          <a:prstGeom prst="roundRect">
            <a:avLst/>
          </a:prstGeom>
          <a:solidFill>
            <a:schemeClr val="accent6">
              <a:lumMod val="20000"/>
              <a:lumOff val="80000"/>
            </a:schemeClr>
          </a:solidFill>
          <a:ln w="28575" cap="flat" cmpd="sng" algn="ctr">
            <a:solidFill>
              <a:schemeClr val="tx1"/>
            </a:solidFill>
            <a:prstDash val="solid"/>
            <a:round/>
            <a:headEnd type="none" w="med" len="med"/>
            <a:tailEnd type="none" w="med" len="med"/>
          </a:ln>
          <a:effectLst/>
        </p:spPr>
        <p:txBody>
          <a:bodyPr/>
          <a:lstStyle/>
          <a:p>
            <a:r>
              <a:rPr lang="en-US" sz="2400" dirty="0" smtClean="0">
                <a:latin typeface="Helvetica"/>
                <a:cs typeface="Helvetica"/>
              </a:rPr>
              <a:t>Count</a:t>
            </a:r>
            <a:endParaRPr lang="en-US" dirty="0">
              <a:latin typeface="Helvetica"/>
              <a:cs typeface="Helvetica"/>
            </a:endParaRPr>
          </a:p>
        </p:txBody>
      </p:sp>
      <p:sp>
        <p:nvSpPr>
          <p:cNvPr id="6" name="Rounded Rectangle 5"/>
          <p:cNvSpPr/>
          <p:nvPr/>
        </p:nvSpPr>
        <p:spPr bwMode="auto">
          <a:xfrm>
            <a:off x="1663982" y="3045178"/>
            <a:ext cx="1752035" cy="552591"/>
          </a:xfrm>
          <a:prstGeom prst="roundRect">
            <a:avLst/>
          </a:prstGeom>
          <a:solidFill>
            <a:schemeClr val="accent6">
              <a:lumMod val="20000"/>
              <a:lumOff val="80000"/>
            </a:schemeClr>
          </a:solidFill>
          <a:ln w="28575" cap="flat" cmpd="sng" algn="ctr">
            <a:solidFill>
              <a:schemeClr val="tx1"/>
            </a:solidFill>
            <a:prstDash val="solid"/>
            <a:round/>
            <a:headEnd type="none" w="med" len="med"/>
            <a:tailEnd type="none" w="med" len="med"/>
          </a:ln>
          <a:effectLst/>
        </p:spPr>
        <p:txBody>
          <a:bodyPr/>
          <a:lstStyle/>
          <a:p>
            <a:r>
              <a:rPr lang="en-US" sz="2400" dirty="0" smtClean="0">
                <a:latin typeface="Helvetica"/>
                <a:cs typeface="Helvetica"/>
              </a:rPr>
              <a:t>Daydream</a:t>
            </a:r>
            <a:endParaRPr lang="en-US" dirty="0">
              <a:latin typeface="Helvetica"/>
              <a:cs typeface="Helvetica"/>
            </a:endParaRPr>
          </a:p>
        </p:txBody>
      </p:sp>
      <p:sp>
        <p:nvSpPr>
          <p:cNvPr id="7" name="Oval 6"/>
          <p:cNvSpPr/>
          <p:nvPr/>
        </p:nvSpPr>
        <p:spPr bwMode="auto">
          <a:xfrm>
            <a:off x="5461000" y="1481667"/>
            <a:ext cx="1524000" cy="1411111"/>
          </a:xfrm>
          <a:prstGeom prst="ellipse">
            <a:avLst/>
          </a:prstGeom>
          <a:solidFill>
            <a:schemeClr val="accent5">
              <a:lumMod val="90000"/>
            </a:schemeClr>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rPr>
              <a:t>Start-Count</a:t>
            </a: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 name="Oval 7"/>
          <p:cNvSpPr/>
          <p:nvPr/>
        </p:nvSpPr>
        <p:spPr bwMode="auto">
          <a:xfrm>
            <a:off x="5461000" y="3203222"/>
            <a:ext cx="1524000" cy="1411111"/>
          </a:xfrm>
          <a:prstGeom prst="ellipse">
            <a:avLst/>
          </a:prstGeom>
          <a:solidFill>
            <a:schemeClr val="accent5">
              <a:lumMod val="90000"/>
            </a:schemeClr>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rPr>
              <a:t>Iterate</a:t>
            </a: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9" name="Oval 8"/>
          <p:cNvSpPr/>
          <p:nvPr/>
        </p:nvSpPr>
        <p:spPr bwMode="auto">
          <a:xfrm>
            <a:off x="5461000" y="5051777"/>
            <a:ext cx="1524000" cy="1411111"/>
          </a:xfrm>
          <a:prstGeom prst="ellipse">
            <a:avLst/>
          </a:prstGeom>
          <a:solidFill>
            <a:schemeClr val="accent5">
              <a:lumMod val="90000"/>
            </a:schemeClr>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charset="-128"/>
                <a:cs typeface="ＭＳ Ｐゴシック" charset="-128"/>
              </a:rPr>
              <a:t>Final</a:t>
            </a: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cxnSp>
        <p:nvCxnSpPr>
          <p:cNvPr id="11" name="Straight Arrow Connector 10"/>
          <p:cNvCxnSpPr>
            <a:stCxn id="5" idx="3"/>
            <a:endCxn id="7" idx="2"/>
          </p:cNvCxnSpPr>
          <p:nvPr/>
        </p:nvCxnSpPr>
        <p:spPr bwMode="auto">
          <a:xfrm flipV="1">
            <a:off x="2908018" y="2187223"/>
            <a:ext cx="2552982" cy="429260"/>
          </a:xfrm>
          <a:prstGeom prst="straightConnector1">
            <a:avLst/>
          </a:prstGeom>
          <a:solidFill>
            <a:schemeClr val="accent1"/>
          </a:solidFill>
          <a:ln w="28575" cap="flat" cmpd="sng" algn="ctr">
            <a:solidFill>
              <a:schemeClr val="tx1"/>
            </a:solidFill>
            <a:prstDash val="solid"/>
            <a:round/>
            <a:headEnd type="arrow"/>
            <a:tailEnd type="arrow"/>
          </a:ln>
          <a:effectLst/>
        </p:spPr>
      </p:cxnSp>
      <p:cxnSp>
        <p:nvCxnSpPr>
          <p:cNvPr id="13" name="Straight Arrow Connector 12"/>
          <p:cNvCxnSpPr>
            <a:stCxn id="5" idx="3"/>
            <a:endCxn id="8" idx="2"/>
          </p:cNvCxnSpPr>
          <p:nvPr/>
        </p:nvCxnSpPr>
        <p:spPr bwMode="auto">
          <a:xfrm>
            <a:off x="2908018" y="2616483"/>
            <a:ext cx="2552982" cy="1292295"/>
          </a:xfrm>
          <a:prstGeom prst="straightConnector1">
            <a:avLst/>
          </a:prstGeom>
          <a:solidFill>
            <a:schemeClr val="accent1"/>
          </a:solidFill>
          <a:ln w="28575" cap="flat" cmpd="sng" algn="ctr">
            <a:solidFill>
              <a:schemeClr val="tx1"/>
            </a:solidFill>
            <a:prstDash val="solid"/>
            <a:round/>
            <a:headEnd type="arrow"/>
            <a:tailEnd type="arrow"/>
          </a:ln>
          <a:effectLst/>
        </p:spPr>
      </p:cxnSp>
      <p:cxnSp>
        <p:nvCxnSpPr>
          <p:cNvPr id="15" name="Straight Arrow Connector 14"/>
          <p:cNvCxnSpPr>
            <a:stCxn id="5" idx="3"/>
            <a:endCxn id="9" idx="2"/>
          </p:cNvCxnSpPr>
          <p:nvPr/>
        </p:nvCxnSpPr>
        <p:spPr bwMode="auto">
          <a:xfrm>
            <a:off x="2908018" y="2616483"/>
            <a:ext cx="2552982" cy="3140850"/>
          </a:xfrm>
          <a:prstGeom prst="straightConnector1">
            <a:avLst/>
          </a:prstGeom>
          <a:solidFill>
            <a:schemeClr val="accent1"/>
          </a:solidFill>
          <a:ln w="28575" cap="flat" cmpd="sng" algn="ctr">
            <a:solidFill>
              <a:schemeClr val="tx1"/>
            </a:solidFill>
            <a:prstDash val="solid"/>
            <a:round/>
            <a:headEnd type="arrow"/>
            <a:tailEnd type="arrow"/>
          </a:ln>
          <a:effectLst/>
        </p:spPr>
      </p:cxnSp>
      <p:cxnSp>
        <p:nvCxnSpPr>
          <p:cNvPr id="24" name="Curved Connector 23"/>
          <p:cNvCxnSpPr>
            <a:stCxn id="7" idx="6"/>
            <a:endCxn id="8" idx="6"/>
          </p:cNvCxnSpPr>
          <p:nvPr/>
        </p:nvCxnSpPr>
        <p:spPr bwMode="auto">
          <a:xfrm>
            <a:off x="6985000" y="2187223"/>
            <a:ext cx="12700" cy="1721555"/>
          </a:xfrm>
          <a:prstGeom prst="curvedConnector3">
            <a:avLst>
              <a:gd name="adj1" fmla="val 1800000"/>
            </a:avLst>
          </a:prstGeom>
          <a:solidFill>
            <a:schemeClr val="accent1"/>
          </a:solidFill>
          <a:ln w="28575" cap="flat" cmpd="sng" algn="ctr">
            <a:solidFill>
              <a:schemeClr val="tx1"/>
            </a:solidFill>
            <a:prstDash val="solid"/>
            <a:round/>
            <a:headEnd type="arrow"/>
            <a:tailEnd type="arrow"/>
          </a:ln>
          <a:effectLst/>
        </p:spPr>
      </p:cxnSp>
      <p:cxnSp>
        <p:nvCxnSpPr>
          <p:cNvPr id="26" name="Curved Connector 25"/>
          <p:cNvCxnSpPr>
            <a:stCxn id="7" idx="6"/>
            <a:endCxn id="9" idx="6"/>
          </p:cNvCxnSpPr>
          <p:nvPr/>
        </p:nvCxnSpPr>
        <p:spPr bwMode="auto">
          <a:xfrm>
            <a:off x="6985000" y="2187223"/>
            <a:ext cx="12700" cy="3570110"/>
          </a:xfrm>
          <a:prstGeom prst="curvedConnector3">
            <a:avLst>
              <a:gd name="adj1" fmla="val 5688890"/>
            </a:avLst>
          </a:prstGeom>
          <a:solidFill>
            <a:schemeClr val="accent1"/>
          </a:solidFill>
          <a:ln w="28575" cap="flat" cmpd="sng" algn="ctr">
            <a:solidFill>
              <a:schemeClr val="tx1"/>
            </a:solidFill>
            <a:prstDash val="solid"/>
            <a:round/>
            <a:headEnd type="arrow"/>
            <a:tailEnd type="arrow"/>
          </a:ln>
          <a:effectLst/>
        </p:spPr>
      </p:cxnSp>
      <p:cxnSp>
        <p:nvCxnSpPr>
          <p:cNvPr id="32" name="Curved Connector 31"/>
          <p:cNvCxnSpPr>
            <a:stCxn id="8" idx="6"/>
            <a:endCxn id="9" idx="6"/>
          </p:cNvCxnSpPr>
          <p:nvPr/>
        </p:nvCxnSpPr>
        <p:spPr bwMode="auto">
          <a:xfrm>
            <a:off x="6985000" y="3908778"/>
            <a:ext cx="12700" cy="1848555"/>
          </a:xfrm>
          <a:prstGeom prst="curvedConnector3">
            <a:avLst>
              <a:gd name="adj1" fmla="val 1800000"/>
            </a:avLst>
          </a:prstGeom>
          <a:solidFill>
            <a:schemeClr val="accent1"/>
          </a:solidFill>
          <a:ln w="28575" cap="flat" cmpd="sng" algn="ctr">
            <a:solidFill>
              <a:schemeClr val="tx1"/>
            </a:solidFill>
            <a:prstDash val="solid"/>
            <a:round/>
            <a:headEnd type="arrow"/>
            <a:tailEnd type="arrow"/>
          </a:ln>
          <a:effectLst/>
        </p:spPr>
      </p:cxnSp>
      <p:cxnSp>
        <p:nvCxnSpPr>
          <p:cNvPr id="38" name="Curved Connector 37"/>
          <p:cNvCxnSpPr>
            <a:stCxn id="7" idx="7"/>
            <a:endCxn id="7" idx="0"/>
          </p:cNvCxnSpPr>
          <p:nvPr/>
        </p:nvCxnSpPr>
        <p:spPr bwMode="auto">
          <a:xfrm rot="16200000" flipV="1">
            <a:off x="6389082" y="1315585"/>
            <a:ext cx="206652" cy="538815"/>
          </a:xfrm>
          <a:prstGeom prst="curvedConnector3">
            <a:avLst>
              <a:gd name="adj1" fmla="val 299390"/>
            </a:avLst>
          </a:prstGeom>
          <a:solidFill>
            <a:schemeClr val="accent1"/>
          </a:solidFill>
          <a:ln w="28575" cap="flat" cmpd="sng" algn="ctr">
            <a:solidFill>
              <a:schemeClr val="tx1"/>
            </a:solidFill>
            <a:prstDash val="solid"/>
            <a:round/>
            <a:headEnd type="oval"/>
            <a:tailEnd type="oval"/>
          </a:ln>
          <a:effectLst/>
        </p:spPr>
      </p:cxnSp>
      <p:cxnSp>
        <p:nvCxnSpPr>
          <p:cNvPr id="41" name="Curved Connector 40"/>
          <p:cNvCxnSpPr>
            <a:stCxn id="8" idx="4"/>
            <a:endCxn id="8" idx="3"/>
          </p:cNvCxnSpPr>
          <p:nvPr/>
        </p:nvCxnSpPr>
        <p:spPr bwMode="auto">
          <a:xfrm rot="5400000" flipH="1">
            <a:off x="5850267" y="4241600"/>
            <a:ext cx="206652" cy="538815"/>
          </a:xfrm>
          <a:prstGeom prst="curvedConnector3">
            <a:avLst>
              <a:gd name="adj1" fmla="val -110621"/>
            </a:avLst>
          </a:prstGeom>
          <a:solidFill>
            <a:schemeClr val="accent1"/>
          </a:solidFill>
          <a:ln w="28575" cap="flat" cmpd="sng" algn="ctr">
            <a:solidFill>
              <a:schemeClr val="tx1"/>
            </a:solidFill>
            <a:prstDash val="solid"/>
            <a:round/>
            <a:headEnd type="oval"/>
            <a:tailEnd type="oval"/>
          </a:ln>
          <a:effectLst/>
        </p:spPr>
      </p:cxnSp>
      <p:cxnSp>
        <p:nvCxnSpPr>
          <p:cNvPr id="43" name="Curved Connector 42"/>
          <p:cNvCxnSpPr>
            <a:stCxn id="9" idx="5"/>
            <a:endCxn id="9" idx="3"/>
          </p:cNvCxnSpPr>
          <p:nvPr/>
        </p:nvCxnSpPr>
        <p:spPr bwMode="auto">
          <a:xfrm rot="5400000">
            <a:off x="6223000" y="5717421"/>
            <a:ext cx="12700" cy="1077630"/>
          </a:xfrm>
          <a:prstGeom prst="curvedConnector3">
            <a:avLst>
              <a:gd name="adj1" fmla="val 3427181"/>
            </a:avLst>
          </a:prstGeom>
          <a:solidFill>
            <a:schemeClr val="accent1"/>
          </a:solidFill>
          <a:ln w="28575" cap="flat" cmpd="sng" algn="ctr">
            <a:solidFill>
              <a:schemeClr val="tx1"/>
            </a:solidFill>
            <a:prstDash val="solid"/>
            <a:round/>
            <a:headEnd type="oval"/>
            <a:tailEnd type="oval"/>
          </a:ln>
          <a:effectLst/>
        </p:spPr>
      </p:cxnSp>
      <p:sp>
        <p:nvSpPr>
          <p:cNvPr id="44" name="Plus 43"/>
          <p:cNvSpPr/>
          <p:nvPr/>
        </p:nvSpPr>
        <p:spPr bwMode="auto">
          <a:xfrm>
            <a:off x="3850076" y="1834444"/>
            <a:ext cx="566702" cy="580814"/>
          </a:xfrm>
          <a:prstGeom prst="mathPlus">
            <a:avLst/>
          </a:prstGeom>
          <a:solidFill>
            <a:srgbClr val="008000"/>
          </a:solidFill>
          <a:ln w="9525" cap="flat" cmpd="sng" algn="ctr">
            <a:solidFill>
              <a:schemeClr val="tx1"/>
            </a:solidFill>
            <a:prstDash val="solid"/>
            <a:round/>
            <a:headEnd type="none" w="med" len="med"/>
            <a:tailEnd type="none" w="med" len="med"/>
          </a:ln>
          <a:effectLst/>
        </p:spPr>
        <p:txBody>
          <a:bodyPr/>
          <a:lstStyle/>
          <a:p>
            <a:endParaRPr lang="en-US"/>
          </a:p>
        </p:txBody>
      </p:sp>
      <p:sp>
        <p:nvSpPr>
          <p:cNvPr id="45" name="Plus 44"/>
          <p:cNvSpPr/>
          <p:nvPr/>
        </p:nvSpPr>
        <p:spPr bwMode="auto">
          <a:xfrm>
            <a:off x="4416778" y="3045178"/>
            <a:ext cx="566702" cy="580814"/>
          </a:xfrm>
          <a:prstGeom prst="mathPlus">
            <a:avLst/>
          </a:prstGeom>
          <a:solidFill>
            <a:srgbClr val="008000"/>
          </a:solidFill>
          <a:ln w="9525" cap="flat" cmpd="sng" algn="ctr">
            <a:solidFill>
              <a:schemeClr val="tx1"/>
            </a:solidFill>
            <a:prstDash val="solid"/>
            <a:round/>
            <a:headEnd type="none" w="med" len="med"/>
            <a:tailEnd type="none" w="med" len="med"/>
          </a:ln>
          <a:effectLst/>
        </p:spPr>
        <p:txBody>
          <a:bodyPr/>
          <a:lstStyle/>
          <a:p>
            <a:endParaRPr lang="en-US"/>
          </a:p>
        </p:txBody>
      </p:sp>
      <p:sp>
        <p:nvSpPr>
          <p:cNvPr id="46" name="Plus 45"/>
          <p:cNvSpPr/>
          <p:nvPr/>
        </p:nvSpPr>
        <p:spPr bwMode="auto">
          <a:xfrm>
            <a:off x="3719125" y="4323926"/>
            <a:ext cx="566702" cy="580814"/>
          </a:xfrm>
          <a:prstGeom prst="mathPlus">
            <a:avLst/>
          </a:prstGeom>
          <a:solidFill>
            <a:srgbClr val="008000"/>
          </a:solidFill>
          <a:ln w="9525" cap="flat" cmpd="sng" algn="ctr">
            <a:solidFill>
              <a:schemeClr val="tx1"/>
            </a:solidFill>
            <a:prstDash val="solid"/>
            <a:round/>
            <a:headEnd type="none" w="med" len="med"/>
            <a:tailEnd type="none" w="med" len="med"/>
          </a:ln>
          <a:effectLst/>
        </p:spPr>
        <p:txBody>
          <a:bodyPr/>
          <a:lstStyle/>
          <a:p>
            <a:endParaRPr lang="en-US"/>
          </a:p>
        </p:txBody>
      </p:sp>
      <p:sp>
        <p:nvSpPr>
          <p:cNvPr id="47" name="Plus 46"/>
          <p:cNvSpPr/>
          <p:nvPr/>
        </p:nvSpPr>
        <p:spPr bwMode="auto">
          <a:xfrm>
            <a:off x="7149254" y="3618371"/>
            <a:ext cx="566702" cy="580814"/>
          </a:xfrm>
          <a:prstGeom prst="mathPlus">
            <a:avLst/>
          </a:prstGeom>
          <a:solidFill>
            <a:srgbClr val="008000"/>
          </a:solidFill>
          <a:ln w="9525" cap="flat" cmpd="sng" algn="ctr">
            <a:solidFill>
              <a:schemeClr val="tx1"/>
            </a:solidFill>
            <a:prstDash val="solid"/>
            <a:round/>
            <a:headEnd type="none" w="med" len="med"/>
            <a:tailEnd type="none" w="med" len="med"/>
          </a:ln>
          <a:effectLst/>
        </p:spPr>
        <p:txBody>
          <a:bodyPr/>
          <a:lstStyle/>
          <a:p>
            <a:endParaRPr lang="en-US"/>
          </a:p>
        </p:txBody>
      </p:sp>
      <p:sp>
        <p:nvSpPr>
          <p:cNvPr id="48" name="Minus 47"/>
          <p:cNvSpPr/>
          <p:nvPr/>
        </p:nvSpPr>
        <p:spPr bwMode="auto">
          <a:xfrm>
            <a:off x="6292144" y="564444"/>
            <a:ext cx="578556" cy="578556"/>
          </a:xfrm>
          <a:prstGeom prst="mathMinus">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49" name="Minus 48"/>
          <p:cNvSpPr/>
          <p:nvPr/>
        </p:nvSpPr>
        <p:spPr bwMode="auto">
          <a:xfrm>
            <a:off x="5171722" y="4323926"/>
            <a:ext cx="578556" cy="578556"/>
          </a:xfrm>
          <a:prstGeom prst="mathMinus">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50" name="Minus 49"/>
          <p:cNvSpPr/>
          <p:nvPr/>
        </p:nvSpPr>
        <p:spPr bwMode="auto">
          <a:xfrm>
            <a:off x="6695722" y="6279444"/>
            <a:ext cx="578556" cy="578556"/>
          </a:xfrm>
          <a:prstGeom prst="mathMinus">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590334748"/>
      </p:ext>
    </p:extLst>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list learning</a:t>
            </a:r>
            <a:endParaRPr lang="en-US" dirty="0"/>
          </a:p>
        </p:txBody>
      </p:sp>
      <p:sp>
        <p:nvSpPr>
          <p:cNvPr id="3" name="Content Placeholder 2"/>
          <p:cNvSpPr>
            <a:spLocks noGrp="1"/>
          </p:cNvSpPr>
          <p:nvPr>
            <p:ph idx="1"/>
          </p:nvPr>
        </p:nvSpPr>
        <p:spPr/>
        <p:txBody>
          <a:bodyPr/>
          <a:lstStyle/>
          <a:p>
            <a:pPr marL="0" indent="0">
              <a:buNone/>
            </a:pPr>
            <a:r>
              <a:rPr lang="en-US" sz="2400" dirty="0">
                <a:latin typeface="Courier"/>
                <a:cs typeface="Courier"/>
              </a:rPr>
              <a:t>define task list-recall {</a:t>
            </a:r>
          </a:p>
          <a:p>
            <a:pPr marL="0" indent="0">
              <a:buNone/>
            </a:pPr>
            <a:r>
              <a:rPr lang="en-US" sz="2400" dirty="0">
                <a:latin typeface="Courier"/>
                <a:cs typeface="Courier"/>
              </a:rPr>
              <a:t>  initial-goals: (read-in-memory rehearse report-vocal)</a:t>
            </a:r>
          </a:p>
          <a:p>
            <a:pPr marL="0" indent="0">
              <a:buNone/>
            </a:pPr>
            <a:r>
              <a:rPr lang="en-US" sz="2400" dirty="0">
                <a:latin typeface="Courier"/>
                <a:cs typeface="Courier"/>
              </a:rPr>
              <a:t>  goals: (be-lazy)</a:t>
            </a:r>
          </a:p>
          <a:p>
            <a:pPr marL="0" indent="0">
              <a:buNone/>
            </a:pPr>
            <a:r>
              <a:rPr lang="en-US" sz="2400" dirty="0">
                <a:latin typeface="Courier"/>
                <a:cs typeface="Courier"/>
              </a:rPr>
              <a:t>  task-constants: (letter list say</a:t>
            </a:r>
            <a:r>
              <a:rPr lang="en-US" sz="2400" dirty="0" smtClean="0">
                <a:latin typeface="Courier"/>
                <a:cs typeface="Courier"/>
              </a:rPr>
              <a:t>)</a:t>
            </a:r>
            <a:endParaRPr lang="en-US" sz="2400" dirty="0">
              <a:latin typeface="Courier"/>
              <a:cs typeface="Courier"/>
            </a:endParaRPr>
          </a:p>
        </p:txBody>
      </p:sp>
    </p:spTree>
    <p:extLst>
      <p:ext uri="{BB962C8B-B14F-4D97-AF65-F5344CB8AC3E}">
        <p14:creationId xmlns:p14="http://schemas.microsoft.com/office/powerpoint/2010/main" val="2509656731"/>
      </p:ext>
    </p:extLst>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a:t>
            </a:r>
            <a:endParaRPr lang="en-US" dirty="0"/>
          </a:p>
        </p:txBody>
      </p:sp>
      <p:sp>
        <p:nvSpPr>
          <p:cNvPr id="3" name="Content Placeholder 2"/>
          <p:cNvSpPr>
            <a:spLocks noGrp="1"/>
          </p:cNvSpPr>
          <p:nvPr>
            <p:ph idx="1"/>
          </p:nvPr>
        </p:nvSpPr>
        <p:spPr/>
        <p:txBody>
          <a:bodyPr/>
          <a:lstStyle/>
          <a:p>
            <a:pPr marL="0" indent="0">
              <a:buNone/>
            </a:pPr>
            <a:r>
              <a:rPr lang="en-US" sz="1400" dirty="0">
                <a:latin typeface="Courier"/>
                <a:cs typeface="Courier"/>
              </a:rPr>
              <a:t>define screen screen1 {</a:t>
            </a:r>
          </a:p>
          <a:p>
            <a:pPr marL="0" indent="0">
              <a:buNone/>
            </a:pPr>
            <a:r>
              <a:rPr lang="en-US" sz="1400" dirty="0">
                <a:latin typeface="Courier"/>
                <a:cs typeface="Courier"/>
              </a:rPr>
              <a:t>(letter x)</a:t>
            </a:r>
          </a:p>
          <a:p>
            <a:pPr marL="0" indent="0">
              <a:buNone/>
            </a:pPr>
            <a:r>
              <a:rPr lang="en-US" sz="1400" dirty="0">
                <a:latin typeface="Courier"/>
                <a:cs typeface="Courier"/>
              </a:rPr>
              <a:t>}</a:t>
            </a:r>
          </a:p>
          <a:p>
            <a:pPr marL="0" indent="0">
              <a:buNone/>
            </a:pPr>
            <a:r>
              <a:rPr lang="en-US" sz="1400" dirty="0" smtClean="0">
                <a:latin typeface="Courier"/>
                <a:cs typeface="Courier"/>
              </a:rPr>
              <a:t>...</a:t>
            </a:r>
            <a:endParaRPr lang="en-US" sz="1400" dirty="0">
              <a:latin typeface="Courier"/>
              <a:cs typeface="Courier"/>
            </a:endParaRPr>
          </a:p>
          <a:p>
            <a:pPr marL="0" indent="0">
              <a:buNone/>
            </a:pPr>
            <a:r>
              <a:rPr lang="en-US" sz="1400" dirty="0">
                <a:latin typeface="Courier"/>
                <a:cs typeface="Courier"/>
              </a:rPr>
              <a:t>define screen screen4 {</a:t>
            </a:r>
          </a:p>
          <a:p>
            <a:pPr marL="0" indent="0">
              <a:buNone/>
            </a:pPr>
            <a:r>
              <a:rPr lang="en-US" sz="1400" dirty="0">
                <a:latin typeface="Courier"/>
                <a:cs typeface="Courier"/>
              </a:rPr>
              <a:t>(letter f)</a:t>
            </a:r>
          </a:p>
          <a:p>
            <a:pPr marL="0" indent="0">
              <a:buNone/>
            </a:pPr>
            <a:r>
              <a:rPr lang="en-US" sz="1400" dirty="0">
                <a:latin typeface="Courier"/>
                <a:cs typeface="Courier"/>
              </a:rPr>
              <a:t>}</a:t>
            </a:r>
          </a:p>
          <a:p>
            <a:pPr marL="0" indent="0">
              <a:buNone/>
            </a:pPr>
            <a:endParaRPr lang="en-US" sz="1400" dirty="0">
              <a:latin typeface="Courier"/>
              <a:cs typeface="Courier"/>
            </a:endParaRPr>
          </a:p>
          <a:p>
            <a:pPr marL="0" indent="0">
              <a:buNone/>
            </a:pPr>
            <a:r>
              <a:rPr lang="en-US" sz="1400" dirty="0">
                <a:latin typeface="Courier"/>
                <a:cs typeface="Courier"/>
              </a:rPr>
              <a:t>define screen report {</a:t>
            </a:r>
          </a:p>
          <a:p>
            <a:pPr marL="0" indent="0">
              <a:buNone/>
            </a:pPr>
            <a:r>
              <a:rPr lang="en-US" sz="1400" dirty="0">
                <a:latin typeface="Courier"/>
                <a:cs typeface="Courier"/>
              </a:rPr>
              <a:t>(report)</a:t>
            </a:r>
          </a:p>
          <a:p>
            <a:pPr marL="0" indent="0">
              <a:buNone/>
            </a:pPr>
            <a:r>
              <a:rPr lang="en-US" sz="1400" dirty="0">
                <a:latin typeface="Courier"/>
                <a:cs typeface="Courier"/>
              </a:rPr>
              <a:t>}</a:t>
            </a:r>
          </a:p>
          <a:p>
            <a:pPr marL="0" indent="0">
              <a:buNone/>
            </a:pPr>
            <a:endParaRPr lang="en-US" sz="1400" dirty="0">
              <a:latin typeface="Courier"/>
              <a:cs typeface="Courier"/>
            </a:endParaRPr>
          </a:p>
          <a:p>
            <a:pPr marL="0" indent="0">
              <a:buNone/>
            </a:pPr>
            <a:r>
              <a:rPr lang="en-US" sz="1400" dirty="0">
                <a:latin typeface="Courier"/>
                <a:cs typeface="Courier"/>
              </a:rPr>
              <a:t>transition(screen1,screen2) = absolute-time(2.0)</a:t>
            </a:r>
          </a:p>
          <a:p>
            <a:pPr marL="0" indent="0">
              <a:buNone/>
            </a:pPr>
            <a:r>
              <a:rPr lang="en-US" sz="1400" dirty="0">
                <a:latin typeface="Courier"/>
                <a:cs typeface="Courier"/>
              </a:rPr>
              <a:t>transition(screen2,screen3) = absolute-time(4.0)</a:t>
            </a:r>
          </a:p>
          <a:p>
            <a:pPr marL="0" indent="0">
              <a:buNone/>
            </a:pPr>
            <a:r>
              <a:rPr lang="en-US" sz="1400" dirty="0">
                <a:latin typeface="Courier"/>
                <a:cs typeface="Courier"/>
              </a:rPr>
              <a:t>transition(screen3,screen4) = absolute-time(6.0)</a:t>
            </a:r>
          </a:p>
          <a:p>
            <a:pPr marL="0" indent="0">
              <a:buNone/>
            </a:pPr>
            <a:r>
              <a:rPr lang="en-US" sz="1400" dirty="0">
                <a:latin typeface="Courier"/>
                <a:cs typeface="Courier"/>
              </a:rPr>
              <a:t>transition(screen4,report) = absolute-time(8.0)</a:t>
            </a:r>
          </a:p>
        </p:txBody>
      </p:sp>
    </p:spTree>
    <p:extLst>
      <p:ext uri="{BB962C8B-B14F-4D97-AF65-F5344CB8AC3E}">
        <p14:creationId xmlns:p14="http://schemas.microsoft.com/office/powerpoint/2010/main" val="3086717997"/>
      </p:ext>
    </p:extLst>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 the list</a:t>
            </a:r>
            <a:endParaRPr lang="en-US" dirty="0"/>
          </a:p>
        </p:txBody>
      </p:sp>
      <p:sp>
        <p:nvSpPr>
          <p:cNvPr id="5" name="Content Placeholder 4"/>
          <p:cNvSpPr>
            <a:spLocks noGrp="1"/>
          </p:cNvSpPr>
          <p:nvPr>
            <p:ph sz="half" idx="1"/>
          </p:nvPr>
        </p:nvSpPr>
        <p:spPr/>
        <p:txBody>
          <a:bodyPr>
            <a:noAutofit/>
          </a:bodyPr>
          <a:lstStyle/>
          <a:p>
            <a:pPr marL="0" indent="0">
              <a:buNone/>
            </a:pPr>
            <a:r>
              <a:rPr lang="en-US" sz="1800" dirty="0" smtClean="0">
                <a:latin typeface="Courier"/>
                <a:cs typeface="Courier"/>
              </a:rPr>
              <a:t>operator </a:t>
            </a:r>
            <a:r>
              <a:rPr lang="en-US" sz="1800" dirty="0">
                <a:latin typeface="Courier"/>
                <a:cs typeface="Courier"/>
              </a:rPr>
              <a:t>read-first-letter  {</a:t>
            </a:r>
          </a:p>
          <a:p>
            <a:pPr marL="0" indent="0">
              <a:buNone/>
            </a:pPr>
            <a:r>
              <a:rPr lang="en-US" sz="1800" dirty="0" smtClean="0">
                <a:latin typeface="Courier"/>
                <a:cs typeface="Courier"/>
              </a:rPr>
              <a:t>   WM1</a:t>
            </a:r>
            <a:r>
              <a:rPr lang="en-US" sz="1800" dirty="0">
                <a:latin typeface="Courier"/>
                <a:cs typeface="Courier"/>
              </a:rPr>
              <a:t>=nil</a:t>
            </a:r>
          </a:p>
          <a:p>
            <a:pPr marL="0" indent="0">
              <a:buNone/>
            </a:pPr>
            <a:r>
              <a:rPr lang="en-US" sz="1800" dirty="0">
                <a:latin typeface="Courier"/>
                <a:cs typeface="Courier"/>
              </a:rPr>
              <a:t>   V1=letter</a:t>
            </a:r>
          </a:p>
          <a:p>
            <a:pPr marL="0" indent="0">
              <a:buNone/>
            </a:pPr>
            <a:r>
              <a:rPr lang="en-US" sz="1800" dirty="0">
                <a:latin typeface="Courier"/>
                <a:cs typeface="Courier"/>
              </a:rPr>
              <a:t>   ==&gt;</a:t>
            </a:r>
          </a:p>
          <a:p>
            <a:pPr marL="0" indent="0">
              <a:buNone/>
            </a:pPr>
            <a:r>
              <a:rPr lang="en-US" sz="1800" dirty="0">
                <a:latin typeface="Courier"/>
                <a:cs typeface="Courier"/>
              </a:rPr>
              <a:t>   V2-&gt;WM3</a:t>
            </a:r>
          </a:p>
          <a:p>
            <a:pPr marL="0" indent="0">
              <a:buNone/>
            </a:pPr>
            <a:r>
              <a:rPr lang="en-US" sz="1800" dirty="0">
                <a:latin typeface="Courier"/>
                <a:cs typeface="Courier"/>
              </a:rPr>
              <a:t>   list-&gt;WM1</a:t>
            </a:r>
          </a:p>
          <a:p>
            <a:pPr marL="0" indent="0">
              <a:buNone/>
            </a:pPr>
            <a:r>
              <a:rPr lang="en-US" sz="1800" dirty="0">
                <a:latin typeface="Courier"/>
                <a:cs typeface="Courier"/>
              </a:rPr>
              <a:t>   G0-&gt;WM2</a:t>
            </a:r>
          </a:p>
          <a:p>
            <a:pPr marL="0" indent="0">
              <a:buNone/>
            </a:pPr>
            <a:r>
              <a:rPr lang="en-US" sz="1800" dirty="0">
                <a:latin typeface="Courier"/>
                <a:cs typeface="Courier"/>
              </a:rPr>
              <a:t>   nil-&gt;V1</a:t>
            </a:r>
          </a:p>
          <a:p>
            <a:pPr marL="0" indent="0">
              <a:buNone/>
            </a:pPr>
            <a:r>
              <a:rPr lang="en-US" sz="1800" dirty="0">
                <a:latin typeface="Courier"/>
                <a:cs typeface="Courier"/>
              </a:rPr>
              <a:t>  }</a:t>
            </a:r>
          </a:p>
          <a:p>
            <a:pPr marL="0" indent="0">
              <a:buNone/>
            </a:pPr>
            <a:endParaRPr lang="en-US" sz="1800" dirty="0">
              <a:latin typeface="Courier"/>
              <a:cs typeface="Courier"/>
            </a:endParaRPr>
          </a:p>
        </p:txBody>
      </p:sp>
      <p:sp>
        <p:nvSpPr>
          <p:cNvPr id="6" name="Content Placeholder 5"/>
          <p:cNvSpPr>
            <a:spLocks noGrp="1"/>
          </p:cNvSpPr>
          <p:nvPr>
            <p:ph sz="half" idx="2"/>
          </p:nvPr>
        </p:nvSpPr>
        <p:spPr/>
        <p:txBody>
          <a:bodyPr>
            <a:noAutofit/>
          </a:bodyPr>
          <a:lstStyle/>
          <a:p>
            <a:pPr marL="0" indent="0">
              <a:buNone/>
            </a:pPr>
            <a:r>
              <a:rPr lang="en-US" sz="1800" dirty="0">
                <a:latin typeface="Courier"/>
                <a:cs typeface="Courier"/>
              </a:rPr>
              <a:t>operator read-next-letter {</a:t>
            </a:r>
          </a:p>
          <a:p>
            <a:pPr marL="0" indent="0">
              <a:buNone/>
            </a:pPr>
            <a:r>
              <a:rPr lang="en-US" sz="1800" dirty="0" smtClean="0">
                <a:latin typeface="Courier"/>
                <a:cs typeface="Courier"/>
              </a:rPr>
              <a:t>    WM1</a:t>
            </a:r>
            <a:r>
              <a:rPr lang="en-US" sz="1800" dirty="0">
                <a:latin typeface="Courier"/>
                <a:cs typeface="Courier"/>
              </a:rPr>
              <a:t>&lt;&gt;nil</a:t>
            </a:r>
          </a:p>
          <a:p>
            <a:pPr marL="0" indent="0">
              <a:buNone/>
            </a:pPr>
            <a:r>
              <a:rPr lang="nb-NO" sz="1800" dirty="0">
                <a:latin typeface="Courier"/>
                <a:cs typeface="Courier"/>
              </a:rPr>
              <a:t>    V1=letter</a:t>
            </a:r>
          </a:p>
          <a:p>
            <a:pPr marL="0" indent="0">
              <a:buNone/>
            </a:pPr>
            <a:r>
              <a:rPr lang="nb-NO" sz="1800" dirty="0">
                <a:latin typeface="Courier"/>
                <a:cs typeface="Courier"/>
              </a:rPr>
              <a:t>    ==&gt;</a:t>
            </a:r>
          </a:p>
          <a:p>
            <a:pPr marL="0" indent="0">
              <a:buNone/>
            </a:pPr>
            <a:r>
              <a:rPr lang="nb-NO" sz="1800" dirty="0">
                <a:latin typeface="Courier"/>
                <a:cs typeface="Courier"/>
              </a:rPr>
              <a:t>    V2-&gt;WM3</a:t>
            </a:r>
          </a:p>
          <a:p>
            <a:pPr marL="0" indent="0">
              <a:buNone/>
            </a:pPr>
            <a:r>
              <a:rPr lang="nb-NO" sz="1800" dirty="0">
                <a:latin typeface="Courier"/>
                <a:cs typeface="Courier"/>
              </a:rPr>
              <a:t>    list-&gt;WM1</a:t>
            </a:r>
          </a:p>
          <a:p>
            <a:pPr marL="0" indent="0">
              <a:buNone/>
            </a:pPr>
            <a:r>
              <a:rPr lang="nb-NO" sz="1800" dirty="0">
                <a:latin typeface="Courier"/>
                <a:cs typeface="Courier"/>
              </a:rPr>
              <a:t>    WM0-&gt;WM2</a:t>
            </a:r>
          </a:p>
          <a:p>
            <a:pPr marL="0" indent="0">
              <a:buNone/>
            </a:pPr>
            <a:r>
              <a:rPr lang="nb-NO" sz="1800" dirty="0">
                <a:latin typeface="Courier"/>
                <a:cs typeface="Courier"/>
              </a:rPr>
              <a:t>    nil-&gt;V1</a:t>
            </a:r>
          </a:p>
          <a:p>
            <a:pPr marL="0" indent="0">
              <a:buNone/>
            </a:pPr>
            <a:r>
              <a:rPr lang="nb-NO" sz="1800" dirty="0">
                <a:latin typeface="Courier"/>
                <a:cs typeface="Courier"/>
              </a:rPr>
              <a:t>  }</a:t>
            </a:r>
          </a:p>
          <a:p>
            <a:pPr marL="0" indent="0">
              <a:buNone/>
            </a:pPr>
            <a:endParaRPr lang="en-US" sz="1800" dirty="0">
              <a:latin typeface="Courier"/>
              <a:cs typeface="Courier"/>
            </a:endParaRPr>
          </a:p>
        </p:txBody>
      </p:sp>
    </p:spTree>
    <p:extLst>
      <p:ext uri="{BB962C8B-B14F-4D97-AF65-F5344CB8AC3E}">
        <p14:creationId xmlns:p14="http://schemas.microsoft.com/office/powerpoint/2010/main" val="853565988"/>
      </p:ext>
    </p:extLst>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Retrieve the list</a:t>
            </a:r>
            <a:endParaRPr lang="en-US" dirty="0"/>
          </a:p>
        </p:txBody>
      </p:sp>
      <p:sp>
        <p:nvSpPr>
          <p:cNvPr id="3" name="Content Placeholder 2"/>
          <p:cNvSpPr>
            <a:spLocks noGrp="1"/>
          </p:cNvSpPr>
          <p:nvPr>
            <p:ph sz="half" idx="1"/>
          </p:nvPr>
        </p:nvSpPr>
        <p:spPr/>
        <p:txBody>
          <a:bodyPr/>
          <a:lstStyle/>
          <a:p>
            <a:pPr marL="0" indent="0">
              <a:buNone/>
            </a:pPr>
            <a:r>
              <a:rPr lang="en-US" sz="1800" dirty="0">
                <a:latin typeface="Courier"/>
                <a:cs typeface="Courier"/>
              </a:rPr>
              <a:t> operator start-report {</a:t>
            </a:r>
          </a:p>
          <a:p>
            <a:pPr marL="0" indent="0">
              <a:buNone/>
            </a:pPr>
            <a:r>
              <a:rPr lang="en-US" sz="1800" dirty="0" smtClean="0">
                <a:latin typeface="Courier"/>
                <a:cs typeface="Courier"/>
              </a:rPr>
              <a:t>    V1</a:t>
            </a:r>
            <a:r>
              <a:rPr lang="en-US" sz="1800" dirty="0">
                <a:latin typeface="Courier"/>
                <a:cs typeface="Courier"/>
              </a:rPr>
              <a:t>=report</a:t>
            </a:r>
          </a:p>
          <a:p>
            <a:pPr marL="0" indent="0">
              <a:buNone/>
            </a:pPr>
            <a:r>
              <a:rPr lang="en-US" sz="1800" dirty="0">
                <a:latin typeface="Courier"/>
                <a:cs typeface="Courier"/>
              </a:rPr>
              <a:t>    RT1=nil</a:t>
            </a:r>
          </a:p>
          <a:p>
            <a:pPr marL="0" indent="0">
              <a:buNone/>
            </a:pPr>
            <a:r>
              <a:rPr lang="en-US" sz="1800" dirty="0">
                <a:latin typeface="Courier"/>
                <a:cs typeface="Courier"/>
              </a:rPr>
              <a:t>    ==&gt;</a:t>
            </a:r>
          </a:p>
          <a:p>
            <a:pPr marL="0" indent="0">
              <a:buNone/>
            </a:pPr>
            <a:r>
              <a:rPr lang="en-US" sz="1800" dirty="0">
                <a:latin typeface="Courier"/>
                <a:cs typeface="Courier"/>
              </a:rPr>
              <a:t>    G0-&gt;RT2</a:t>
            </a:r>
          </a:p>
          <a:p>
            <a:pPr marL="0" indent="0">
              <a:buNone/>
            </a:pPr>
            <a:r>
              <a:rPr lang="en-US" sz="1800" dirty="0">
                <a:latin typeface="Courier"/>
                <a:cs typeface="Courier"/>
              </a:rPr>
              <a:t>    report-&gt;WM1</a:t>
            </a:r>
          </a:p>
          <a:p>
            <a:pPr marL="0" indent="0">
              <a:buNone/>
            </a:pPr>
            <a:r>
              <a:rPr lang="en-US" sz="1800" dirty="0">
                <a:latin typeface="Courier"/>
                <a:cs typeface="Courier"/>
              </a:rPr>
              <a:t>  }</a:t>
            </a:r>
          </a:p>
        </p:txBody>
      </p:sp>
      <p:sp>
        <p:nvSpPr>
          <p:cNvPr id="4" name="Content Placeholder 3"/>
          <p:cNvSpPr>
            <a:spLocks noGrp="1"/>
          </p:cNvSpPr>
          <p:nvPr>
            <p:ph sz="half" idx="2"/>
          </p:nvPr>
        </p:nvSpPr>
        <p:spPr/>
        <p:txBody>
          <a:bodyPr/>
          <a:lstStyle/>
          <a:p>
            <a:pPr marL="0" indent="0">
              <a:buNone/>
            </a:pPr>
            <a:r>
              <a:rPr lang="en-US" sz="1800" dirty="0">
                <a:latin typeface="Courier"/>
                <a:cs typeface="Courier"/>
              </a:rPr>
              <a:t> operator report-item {</a:t>
            </a:r>
          </a:p>
          <a:p>
            <a:pPr marL="0" indent="0">
              <a:buNone/>
            </a:pPr>
            <a:r>
              <a:rPr lang="en-US" sz="1800" dirty="0" smtClean="0">
                <a:latin typeface="Courier"/>
                <a:cs typeface="Courier"/>
              </a:rPr>
              <a:t>   V1</a:t>
            </a:r>
            <a:r>
              <a:rPr lang="en-US" sz="1800" dirty="0">
                <a:latin typeface="Courier"/>
                <a:cs typeface="Courier"/>
              </a:rPr>
              <a:t>=report</a:t>
            </a:r>
          </a:p>
          <a:p>
            <a:pPr marL="0" indent="0">
              <a:buNone/>
            </a:pPr>
            <a:r>
              <a:rPr lang="en-US" sz="1800" dirty="0">
                <a:latin typeface="Courier"/>
                <a:cs typeface="Courier"/>
              </a:rPr>
              <a:t>    ==&gt;</a:t>
            </a:r>
          </a:p>
          <a:p>
            <a:pPr marL="0" indent="0">
              <a:buNone/>
            </a:pPr>
            <a:r>
              <a:rPr lang="en-US" sz="1800" dirty="0">
                <a:latin typeface="Courier"/>
                <a:cs typeface="Courier"/>
              </a:rPr>
              <a:t>    RT3-&gt;AC2</a:t>
            </a:r>
          </a:p>
          <a:p>
            <a:pPr marL="0" indent="0">
              <a:buNone/>
            </a:pPr>
            <a:r>
              <a:rPr lang="tr-TR" sz="1800" dirty="0">
                <a:latin typeface="Courier"/>
                <a:cs typeface="Courier"/>
              </a:rPr>
              <a:t>    say-&gt;AC1</a:t>
            </a:r>
          </a:p>
          <a:p>
            <a:pPr marL="0" indent="0">
              <a:buNone/>
            </a:pPr>
            <a:r>
              <a:rPr lang="tr-TR" sz="1800" dirty="0">
                <a:latin typeface="Courier"/>
                <a:cs typeface="Courier"/>
              </a:rPr>
              <a:t>    RT0-&gt;RT2</a:t>
            </a:r>
          </a:p>
          <a:p>
            <a:pPr marL="0" indent="0">
              <a:buNone/>
            </a:pPr>
            <a:r>
              <a:rPr lang="tr-TR" sz="1800" dirty="0">
                <a:latin typeface="Courier"/>
                <a:cs typeface="Courier"/>
              </a:rPr>
              <a:t>  </a:t>
            </a:r>
            <a:r>
              <a:rPr lang="tr-TR" sz="1800" dirty="0" smtClean="0">
                <a:latin typeface="Courier"/>
                <a:cs typeface="Courier"/>
              </a:rPr>
              <a:t>}</a:t>
            </a:r>
          </a:p>
          <a:p>
            <a:pPr marL="0" indent="0">
              <a:buNone/>
            </a:pPr>
            <a:r>
              <a:rPr lang="en-US" sz="1800" dirty="0">
                <a:latin typeface="Courier"/>
                <a:cs typeface="Courier"/>
              </a:rPr>
              <a:t>operator done-report {</a:t>
            </a:r>
          </a:p>
          <a:p>
            <a:pPr marL="0" indent="0">
              <a:buNone/>
            </a:pPr>
            <a:r>
              <a:rPr lang="en-US" sz="1800" dirty="0" smtClean="0">
                <a:latin typeface="Courier"/>
                <a:cs typeface="Courier"/>
              </a:rPr>
              <a:t>    V1</a:t>
            </a:r>
            <a:r>
              <a:rPr lang="en-US" sz="1800" dirty="0">
                <a:latin typeface="Courier"/>
                <a:cs typeface="Courier"/>
              </a:rPr>
              <a:t>=</a:t>
            </a:r>
            <a:r>
              <a:rPr lang="en-US" sz="1800" dirty="0" smtClean="0">
                <a:latin typeface="Courier"/>
                <a:cs typeface="Courier"/>
              </a:rPr>
              <a:t>report</a:t>
            </a:r>
            <a:endParaRPr lang="en-US" sz="1800" dirty="0">
              <a:latin typeface="Courier"/>
              <a:cs typeface="Courier"/>
            </a:endParaRPr>
          </a:p>
          <a:p>
            <a:pPr marL="0" indent="0">
              <a:buNone/>
            </a:pPr>
            <a:r>
              <a:rPr lang="en-US" sz="1800" dirty="0">
                <a:latin typeface="Courier"/>
                <a:cs typeface="Courier"/>
              </a:rPr>
              <a:t>    RT1=error</a:t>
            </a:r>
          </a:p>
          <a:p>
            <a:pPr marL="0" indent="0">
              <a:buNone/>
            </a:pPr>
            <a:r>
              <a:rPr lang="en-US" sz="1800" dirty="0">
                <a:latin typeface="Courier"/>
                <a:cs typeface="Courier"/>
              </a:rPr>
              <a:t>==&gt;</a:t>
            </a:r>
          </a:p>
          <a:p>
            <a:pPr marL="0" indent="0">
              <a:buNone/>
            </a:pPr>
            <a:r>
              <a:rPr lang="en-US" sz="1800" dirty="0">
                <a:latin typeface="Courier"/>
                <a:cs typeface="Courier"/>
              </a:rPr>
              <a:t>    stop-&gt;G1</a:t>
            </a:r>
          </a:p>
          <a:p>
            <a:pPr marL="0" indent="0">
              <a:buNone/>
            </a:pPr>
            <a:r>
              <a:rPr lang="en-US" sz="1800" dirty="0">
                <a:latin typeface="Courier"/>
                <a:cs typeface="Courier"/>
              </a:rPr>
              <a:t>  }</a:t>
            </a:r>
          </a:p>
          <a:p>
            <a:pPr marL="0" indent="0">
              <a:buNone/>
            </a:pPr>
            <a:endParaRPr lang="en-US" sz="1800" dirty="0">
              <a:latin typeface="Courier"/>
              <a:cs typeface="Courier"/>
            </a:endParaRPr>
          </a:p>
        </p:txBody>
      </p:sp>
    </p:spTree>
    <p:extLst>
      <p:ext uri="{BB962C8B-B14F-4D97-AF65-F5344CB8AC3E}">
        <p14:creationId xmlns:p14="http://schemas.microsoft.com/office/powerpoint/2010/main" val="1428872579"/>
      </p:ext>
    </p:extLst>
  </p:cSld>
  <p:clrMapOvr>
    <a:masterClrMapping/>
  </p:clrMapOvr>
  <p:transition xmlns:p14="http://schemas.microsoft.com/office/powerpoint/2010/main"/>
</p:sld>
</file>

<file path=ppt/theme/theme1.xml><?xml version="1.0" encoding="utf-8"?>
<a:theme xmlns:a="http://schemas.openxmlformats.org/drawingml/2006/main" name="CogModDistraction">
  <a:themeElements>
    <a:clrScheme name="">
      <a:dk1>
        <a:srgbClr val="000000"/>
      </a:dk1>
      <a:lt1>
        <a:srgbClr val="F0E586"/>
      </a:lt1>
      <a:dk2>
        <a:srgbClr val="000000"/>
      </a:dk2>
      <a:lt2>
        <a:srgbClr val="000066"/>
      </a:lt2>
      <a:accent1>
        <a:srgbClr val="FFCC66"/>
      </a:accent1>
      <a:accent2>
        <a:srgbClr val="9999FF"/>
      </a:accent2>
      <a:accent3>
        <a:srgbClr val="F6F0C3"/>
      </a:accent3>
      <a:accent4>
        <a:srgbClr val="000000"/>
      </a:accent4>
      <a:accent5>
        <a:srgbClr val="FFE2B8"/>
      </a:accent5>
      <a:accent6>
        <a:srgbClr val="8A8AE7"/>
      </a:accent6>
      <a:hlink>
        <a:srgbClr val="99CCFF"/>
      </a:hlink>
      <a:folHlink>
        <a:srgbClr val="0066FF"/>
      </a:folHlink>
    </a:clrScheme>
    <a:fontScheme name="lecture8">
      <a:majorFont>
        <a:latin typeface="Optima"/>
        <a:ea typeface=""/>
        <a:cs typeface=""/>
      </a:majorFont>
      <a:minorFont>
        <a:latin typeface="Opti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lecture8 1">
        <a:dk1>
          <a:srgbClr val="000066"/>
        </a:dk1>
        <a:lt1>
          <a:srgbClr val="CCECFF"/>
        </a:lt1>
        <a:dk2>
          <a:srgbClr val="0000CC"/>
        </a:dk2>
        <a:lt2>
          <a:srgbClr val="CCFFFF"/>
        </a:lt2>
        <a:accent1>
          <a:srgbClr val="CC99FF"/>
        </a:accent1>
        <a:accent2>
          <a:srgbClr val="9999FF"/>
        </a:accent2>
        <a:accent3>
          <a:srgbClr val="AAAAE2"/>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lecture8 2">
        <a:dk1>
          <a:srgbClr val="000066"/>
        </a:dk1>
        <a:lt1>
          <a:srgbClr val="CCECFF"/>
        </a:lt1>
        <a:dk2>
          <a:srgbClr val="6699FF"/>
        </a:dk2>
        <a:lt2>
          <a:srgbClr val="CCFFFF"/>
        </a:lt2>
        <a:accent1>
          <a:srgbClr val="CC99FF"/>
        </a:accent1>
        <a:accent2>
          <a:srgbClr val="9999FF"/>
        </a:accent2>
        <a:accent3>
          <a:srgbClr val="B8CAFF"/>
        </a:accent3>
        <a:accent4>
          <a:srgbClr val="AEC9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lecture8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cture8 4">
        <a:dk1>
          <a:srgbClr val="000000"/>
        </a:dk1>
        <a:lt1>
          <a:srgbClr val="F0E586"/>
        </a:lt1>
        <a:dk2>
          <a:srgbClr val="000000"/>
        </a:dk2>
        <a:lt2>
          <a:srgbClr val="000066"/>
        </a:lt2>
        <a:accent1>
          <a:srgbClr val="CC99FF"/>
        </a:accent1>
        <a:accent2>
          <a:srgbClr val="9999FF"/>
        </a:accent2>
        <a:accent3>
          <a:srgbClr val="F6F0C3"/>
        </a:accent3>
        <a:accent4>
          <a:srgbClr val="000000"/>
        </a:accent4>
        <a:accent5>
          <a:srgbClr val="E2CAFF"/>
        </a:accent5>
        <a:accent6>
          <a:srgbClr val="8A8AE7"/>
        </a:accent6>
        <a:hlink>
          <a:srgbClr val="99CCFF"/>
        </a:hlink>
        <a:folHlink>
          <a:srgbClr val="0066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CogModDistraction.thmx</Template>
  <TotalTime>143</TotalTime>
  <Words>653</Words>
  <Application>Microsoft Macintosh PowerPoint</Application>
  <PresentationFormat>On-screen Show (4:3)</PresentationFormat>
  <Paragraphs>106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CogModDistraction</vt:lpstr>
      <vt:lpstr>PRIMs tutorial</vt:lpstr>
      <vt:lpstr>New chunks in Memory</vt:lpstr>
      <vt:lpstr>Current ambiguity in ACT-R</vt:lpstr>
      <vt:lpstr>When do you build a new chunk?</vt:lpstr>
      <vt:lpstr>PRIMs associations</vt:lpstr>
      <vt:lpstr>Example: list learning</vt:lpstr>
      <vt:lpstr>The task</vt:lpstr>
      <vt:lpstr>Build the list</vt:lpstr>
      <vt:lpstr>Retrieve the list</vt:lpstr>
      <vt:lpstr>More complex visual input</vt:lpstr>
      <vt:lpstr>Special actions</vt:lpstr>
      <vt:lpstr>PowerPoint Presentation</vt:lpstr>
      <vt:lpstr>Example model count-spoons</vt:lpstr>
      <vt:lpstr>Assignment</vt:lpstr>
    </vt:vector>
  </TitlesOfParts>
  <Company>CMU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PRIMs tutorial</dc:title>
  <dc:creator>Niels Taatgen</dc:creator>
  <cp:lastModifiedBy>Niels Taatgen</cp:lastModifiedBy>
  <cp:revision>21</cp:revision>
  <dcterms:created xsi:type="dcterms:W3CDTF">2015-07-13T17:04:09Z</dcterms:created>
  <dcterms:modified xsi:type="dcterms:W3CDTF">2015-07-14T11:32:02Z</dcterms:modified>
</cp:coreProperties>
</file>