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689" r:id="rId2"/>
  </p:sldMasterIdLst>
  <p:notesMasterIdLst>
    <p:notesMasterId r:id="rId23"/>
  </p:notesMasterIdLst>
  <p:sldIdLst>
    <p:sldId id="256" r:id="rId3"/>
    <p:sldId id="258" r:id="rId4"/>
    <p:sldId id="271" r:id="rId5"/>
    <p:sldId id="257" r:id="rId6"/>
    <p:sldId id="259" r:id="rId7"/>
    <p:sldId id="264" r:id="rId8"/>
    <p:sldId id="260" r:id="rId9"/>
    <p:sldId id="261" r:id="rId10"/>
    <p:sldId id="265" r:id="rId11"/>
    <p:sldId id="262" r:id="rId12"/>
    <p:sldId id="263" r:id="rId13"/>
    <p:sldId id="266" r:id="rId14"/>
    <p:sldId id="270" r:id="rId15"/>
    <p:sldId id="267" r:id="rId16"/>
    <p:sldId id="268" r:id="rId17"/>
    <p:sldId id="269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49F9D-BBB3-2341-90F3-75236C82D8B4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292B-2E3C-0949-81E0-BF37278B7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904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E8A76DC5-93D3-B547-8E7E-6DA5A4183CC7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516AA01-2345-1047-BBDB-335E2BE34B49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C5A3976-C6A0-6E4C-874A-8CE5F609C73C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777" r="99162">
                        <a14:foregroundMark x1="42458" y1="3265" x2="44134" y2="8935"/>
                        <a14:foregroundMark x1="19274" y1="13402" x2="25978" y2="13746"/>
                        <a14:foregroundMark x1="43855" y1="15979" x2="50000" y2="18729"/>
                        <a14:foregroundMark x1="65363" y1="51031" x2="68715" y2="57216"/>
                        <a14:foregroundMark x1="56983" y1="21993" x2="51397" y2="24399"/>
                        <a14:foregroundMark x1="27933" y1="28007" x2="25419" y2="30584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9224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8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295400"/>
            <a:ext cx="61722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7724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7" name="Picture 16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9" name="Picture 18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  <a:endParaRPr lang="en-US" sz="900" b="1" noProof="0" dirty="0">
              <a:solidFill>
                <a:srgbClr val="D90000"/>
              </a:solidFill>
              <a:latin typeface="Georgia"/>
              <a:cs typeface="Georgia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  <a:endParaRPr lang="en-US" sz="900" b="1" noProof="0" dirty="0">
              <a:solidFill>
                <a:srgbClr val="D90000"/>
              </a:solidFill>
              <a:latin typeface="Georgia"/>
              <a:cs typeface="Georgia"/>
            </a:endParaRPr>
          </a:p>
        </p:txBody>
      </p:sp>
      <p:pic>
        <p:nvPicPr>
          <p:cNvPr id="24" name="Picture 23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47754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475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572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6859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29985803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871780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urier"/>
                <a:cs typeface="Courier"/>
              </a:defRPr>
            </a:lvl1pPr>
            <a:lvl2pPr>
              <a:defRPr>
                <a:latin typeface="Courier"/>
                <a:cs typeface="Courier"/>
              </a:defRPr>
            </a:lvl2pPr>
            <a:lvl3pPr>
              <a:defRPr>
                <a:latin typeface="Courier"/>
                <a:cs typeface="Courier"/>
              </a:defRPr>
            </a:lvl3pPr>
            <a:lvl4pPr>
              <a:defRPr>
                <a:latin typeface="Courier"/>
                <a:cs typeface="Courier"/>
              </a:defRPr>
            </a:lvl4pPr>
            <a:lvl5pPr>
              <a:defRPr>
                <a:latin typeface="Courier"/>
                <a:cs typeface="Courier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8080981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777" r="99162">
                        <a14:foregroundMark x1="42458" y1="3265" x2="44134" y2="8935"/>
                        <a14:foregroundMark x1="19274" y1="13402" x2="25978" y2="13746"/>
                        <a14:foregroundMark x1="43855" y1="15979" x2="50000" y2="18729"/>
                        <a14:foregroundMark x1="65363" y1="51031" x2="68715" y2="57216"/>
                        <a14:foregroundMark x1="56983" y1="21993" x2="51397" y2="24399"/>
                        <a14:foregroundMark x1="27933" y1="28007" x2="25419" y2="30584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9224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8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295400"/>
            <a:ext cx="61722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7724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7" name="Picture 16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9" name="Picture 18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  <a:endParaRPr lang="en-US" sz="900" b="1" noProof="0" dirty="0">
              <a:solidFill>
                <a:srgbClr val="D90000"/>
              </a:solidFill>
              <a:latin typeface="Georgia"/>
              <a:cs typeface="Georgia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  <a:endParaRPr lang="en-US" sz="900" b="1" noProof="0" dirty="0">
              <a:solidFill>
                <a:srgbClr val="D90000"/>
              </a:solidFill>
              <a:latin typeface="Georgia"/>
              <a:cs typeface="Georgia"/>
            </a:endParaRPr>
          </a:p>
        </p:txBody>
      </p:sp>
      <p:pic>
        <p:nvPicPr>
          <p:cNvPr id="24" name="Picture 23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69883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23582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3125764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411526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20101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42595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3510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56689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3891153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326600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53269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572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03517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660420819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5820949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ourier"/>
                <a:cs typeface="Courier"/>
              </a:defRPr>
            </a:lvl1pPr>
            <a:lvl2pPr>
              <a:defRPr>
                <a:latin typeface="Courier"/>
                <a:cs typeface="Courier"/>
              </a:defRPr>
            </a:lvl2pPr>
            <a:lvl3pPr>
              <a:defRPr>
                <a:latin typeface="Courier"/>
                <a:cs typeface="Courier"/>
              </a:defRPr>
            </a:lvl3pPr>
            <a:lvl4pPr>
              <a:defRPr>
                <a:latin typeface="Courier"/>
                <a:cs typeface="Courier"/>
              </a:defRPr>
            </a:lvl4pPr>
            <a:lvl5pPr>
              <a:defRPr>
                <a:latin typeface="Courier"/>
                <a:cs typeface="Courier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8880628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965089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2939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0896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77144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8546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730276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58013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theme" Target="../theme/theme2.xml"/><Relationship Id="rId16" Type="http://schemas.openxmlformats.org/officeDocument/2006/relationships/image" Target="../media/image1.emf"/><Relationship Id="rId17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87076" name="Rectangle 4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3" name="Picture 12" descr="RUGR_logoNL_rood_PMS186.eps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pic>
        <p:nvPicPr>
          <p:cNvPr id="14" name="Picture 13" descr="CoverSmall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6549" y="381000"/>
            <a:ext cx="1020251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/>
          <a:latin typeface="Helvetica Neue Medium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0000"/>
        <a:buFont typeface="Monotype Sorts" charset="2"/>
        <a:buChar char="n"/>
        <a:defRPr kumimoji="1" sz="3200">
          <a:solidFill>
            <a:schemeClr val="tx1"/>
          </a:solidFill>
          <a:effectLst/>
          <a:latin typeface="Helvetica Neue Light"/>
          <a:ea typeface="ＭＳ Ｐゴシック" charset="-128"/>
          <a:cs typeface="ＭＳ Ｐゴシック" charset="-128"/>
        </a:defRPr>
      </a:lvl1pPr>
      <a:lvl2pPr marL="739775" indent="-28257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/>
        <a:buChar char="•"/>
        <a:defRPr kumimoji="1" sz="2800">
          <a:solidFill>
            <a:schemeClr val="tx1"/>
          </a:solidFill>
          <a:effectLst/>
          <a:latin typeface="Helvetica Neue Ligh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00000"/>
        <a:buFont typeface="Wingdings" charset="2"/>
        <a:buChar char="§"/>
        <a:defRPr kumimoji="1" sz="2400">
          <a:solidFill>
            <a:schemeClr val="tx1"/>
          </a:solidFill>
          <a:effectLst/>
          <a:latin typeface="Helvetica Neue Ligh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/>
          <a:latin typeface="Helvetica Neue Ligh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/>
          <a:latin typeface="Helvetica Neue Ligh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E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387076" name="Rectangle 4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3" name="Picture 12" descr="RUGR_logoNL_rood_PMS186.eps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pic>
        <p:nvPicPr>
          <p:cNvPr id="14" name="Picture 13" descr="CoverSmall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6549" y="381000"/>
            <a:ext cx="1020251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/>
          <a:latin typeface="Helvetica Neue Medium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0000"/>
        <a:buFont typeface="Monotype Sorts" charset="2"/>
        <a:buChar char="n"/>
        <a:defRPr kumimoji="1" sz="2400">
          <a:solidFill>
            <a:schemeClr val="tx1"/>
          </a:solidFill>
          <a:effectLst/>
          <a:latin typeface="Courier"/>
          <a:ea typeface="ＭＳ Ｐゴシック" charset="-128"/>
          <a:cs typeface="Courier"/>
        </a:defRPr>
      </a:lvl1pPr>
      <a:lvl2pPr marL="739775" indent="-28257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/>
        <a:buChar char="•"/>
        <a:defRPr kumimoji="1" sz="2800">
          <a:solidFill>
            <a:schemeClr val="tx1"/>
          </a:solidFill>
          <a:effectLst/>
          <a:latin typeface="Courier"/>
          <a:ea typeface="ＭＳ Ｐゴシック" charset="-128"/>
          <a:cs typeface="Courier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00000"/>
        <a:buFont typeface="Wingdings" charset="2"/>
        <a:buChar char="§"/>
        <a:defRPr kumimoji="1" sz="2400">
          <a:solidFill>
            <a:schemeClr val="tx1"/>
          </a:solidFill>
          <a:effectLst/>
          <a:latin typeface="Courier"/>
          <a:ea typeface="ＭＳ Ｐゴシック" charset="-128"/>
          <a:cs typeface="Courier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/>
          <a:latin typeface="Courier"/>
          <a:ea typeface="ＭＳ Ｐゴシック" charset="-128"/>
          <a:cs typeface="Courier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/>
          <a:latin typeface="Courier"/>
          <a:ea typeface="ＭＳ Ｐゴシック" charset="-128"/>
          <a:cs typeface="Courier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PRIMs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3: Learning what operators to use for a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067428"/>
      </p:ext>
    </p:extLst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 in task switching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operator choose-next-task {</a:t>
            </a:r>
          </a:p>
          <a:p>
            <a:pPr marL="0" indent="0">
              <a:buNone/>
            </a:pPr>
            <a:r>
              <a:rPr lang="pt-BR" dirty="0"/>
              <a:t>        V1 = </a:t>
            </a:r>
            <a:r>
              <a:rPr lang="pt-BR" dirty="0" err="1"/>
              <a:t>fixation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    G2 = </a:t>
            </a:r>
            <a:r>
              <a:rPr lang="pt-BR" dirty="0" err="1"/>
              <a:t>nil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        ==&gt;</a:t>
            </a:r>
          </a:p>
          <a:p>
            <a:pPr marL="0" indent="0">
              <a:buNone/>
            </a:pPr>
            <a:r>
              <a:rPr lang="en-US" dirty="0"/>
              <a:t>        prepare-next -&gt; G2</a:t>
            </a:r>
          </a:p>
          <a:p>
            <a:pPr marL="0" indent="0">
              <a:buNone/>
            </a:pPr>
            <a:r>
              <a:rPr lang="en-US" dirty="0"/>
              <a:t>    }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55794839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define goal prepare-next {</a:t>
            </a:r>
          </a:p>
          <a:p>
            <a:pPr marL="0" indent="0">
              <a:buNone/>
            </a:pPr>
            <a:r>
              <a:rPr lang="en-US" sz="1400" dirty="0"/>
              <a:t>    operator set-first-task {</a:t>
            </a:r>
          </a:p>
          <a:p>
            <a:pPr marL="0" indent="0">
              <a:buNone/>
            </a:pPr>
            <a:r>
              <a:rPr lang="pt-BR" sz="1400" dirty="0"/>
              <a:t>        V1 = </a:t>
            </a:r>
            <a:r>
              <a:rPr lang="pt-BR" sz="1400" dirty="0" err="1"/>
              <a:t>fixation</a:t>
            </a:r>
            <a:endParaRPr lang="pt-BR" sz="1400" dirty="0"/>
          </a:p>
          <a:p>
            <a:pPr marL="0" indent="0">
              <a:buNone/>
            </a:pPr>
            <a:r>
              <a:rPr lang="pt-BR" sz="1400" dirty="0"/>
              <a:t>        WM1 = </a:t>
            </a:r>
            <a:r>
              <a:rPr lang="pt-BR" sz="1400" dirty="0" err="1"/>
              <a:t>nil</a:t>
            </a:r>
            <a:endParaRPr lang="pt-BR" sz="1400" dirty="0"/>
          </a:p>
          <a:p>
            <a:pPr marL="0" indent="0">
              <a:buNone/>
            </a:pPr>
            <a:r>
              <a:rPr lang="pt-BR" sz="1400" dirty="0"/>
              <a:t>        ==&gt;</a:t>
            </a:r>
          </a:p>
          <a:p>
            <a:pPr marL="0" indent="0">
              <a:buNone/>
            </a:pPr>
            <a:r>
              <a:rPr lang="da-DK" sz="1400" dirty="0"/>
              <a:t>        </a:t>
            </a:r>
            <a:r>
              <a:rPr lang="da-DK" sz="1400" dirty="0" err="1"/>
              <a:t>foodtask</a:t>
            </a:r>
            <a:r>
              <a:rPr lang="da-DK" sz="1400" dirty="0"/>
              <a:t> -&gt; WM1</a:t>
            </a:r>
          </a:p>
          <a:p>
            <a:pPr marL="0" indent="0">
              <a:buNone/>
            </a:pPr>
            <a:r>
              <a:rPr lang="en-US" sz="1400" dirty="0"/>
              <a:t>        one -&gt; </a:t>
            </a:r>
            <a:r>
              <a:rPr lang="en-US" sz="1400" dirty="0" smtClean="0"/>
              <a:t>WM2</a:t>
            </a:r>
          </a:p>
          <a:p>
            <a:pPr marL="0" indent="0">
              <a:buNone/>
            </a:pPr>
            <a:r>
              <a:rPr lang="cs-CZ" sz="1400" dirty="0"/>
              <a:t> </a:t>
            </a:r>
            <a:r>
              <a:rPr lang="cs-CZ" sz="1400" dirty="0" smtClean="0"/>
              <a:t>       </a:t>
            </a:r>
            <a:r>
              <a:rPr lang="cs-CZ" sz="1400" dirty="0" err="1" smtClean="0"/>
              <a:t>nil</a:t>
            </a:r>
            <a:r>
              <a:rPr lang="cs-CZ" sz="1400" dirty="0" smtClean="0"/>
              <a:t> </a:t>
            </a:r>
            <a:r>
              <a:rPr lang="cs-CZ" sz="1400" dirty="0"/>
              <a:t>-&gt; G2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     wait -&gt; AC1</a:t>
            </a:r>
          </a:p>
          <a:p>
            <a:pPr marL="0" indent="0">
              <a:buNone/>
            </a:pPr>
            <a:r>
              <a:rPr lang="en-US" sz="1400" dirty="0"/>
              <a:t>    </a:t>
            </a:r>
            <a:r>
              <a:rPr lang="en-US" sz="1400" dirty="0" smtClean="0"/>
              <a:t>}</a:t>
            </a:r>
            <a:endParaRPr lang="en-US" sz="1400" dirty="0"/>
          </a:p>
          <a:p>
            <a:pPr marL="0" indent="0">
              <a:buNone/>
            </a:pPr>
            <a:r>
              <a:rPr lang="en-US" sz="1200" baseline="30000" dirty="0" smtClean="0"/>
              <a:t>}</a:t>
            </a:r>
            <a:endParaRPr lang="en-US" sz="1200" baseline="30000" dirty="0"/>
          </a:p>
          <a:p>
            <a:pPr marL="0" indent="0">
              <a:buNone/>
            </a:pPr>
            <a:endParaRPr lang="da-DK" sz="16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19310339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operator determine-next-task-retrieve-count {</a:t>
            </a:r>
          </a:p>
          <a:p>
            <a:pPr marL="0" indent="0">
              <a:buNone/>
            </a:pPr>
            <a:r>
              <a:rPr lang="pt-BR" sz="2000" dirty="0"/>
              <a:t>        V1 = </a:t>
            </a:r>
            <a:r>
              <a:rPr lang="pt-BR" sz="2000" dirty="0" err="1"/>
              <a:t>fixation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        RT1 = </a:t>
            </a:r>
            <a:r>
              <a:rPr lang="pt-BR" sz="2000" dirty="0" err="1"/>
              <a:t>nil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        WM1 &lt;&gt; </a:t>
            </a:r>
            <a:r>
              <a:rPr lang="pt-BR" sz="2000" dirty="0" err="1"/>
              <a:t>nil</a:t>
            </a:r>
            <a:endParaRPr lang="pt-BR" sz="2000" dirty="0"/>
          </a:p>
          <a:p>
            <a:pPr marL="0" indent="0">
              <a:buNone/>
            </a:pPr>
            <a:r>
              <a:rPr lang="pt-BR" sz="2000" dirty="0"/>
              <a:t>        ==&gt;</a:t>
            </a:r>
          </a:p>
          <a:p>
            <a:pPr marL="0" indent="0">
              <a:buNone/>
            </a:pPr>
            <a:r>
              <a:rPr lang="en-US" sz="2000" dirty="0"/>
              <a:t>        count-fact-&gt;RT1</a:t>
            </a:r>
          </a:p>
          <a:p>
            <a:pPr marL="0" indent="0">
              <a:buNone/>
            </a:pPr>
            <a:r>
              <a:rPr lang="en-US" sz="2000" dirty="0"/>
              <a:t>        WM2-&gt;RT2</a:t>
            </a:r>
          </a:p>
          <a:p>
            <a:pPr marL="0" indent="0">
              <a:buNone/>
            </a:pPr>
            <a:r>
              <a:rPr lang="en-US" sz="2000" dirty="0"/>
              <a:t>    }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67739955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choices for preparation in Stroop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choice is in a separate goal that is not initially associated with Stroop:</a:t>
            </a:r>
          </a:p>
          <a:p>
            <a:pPr lvl="1"/>
            <a:r>
              <a:rPr lang="en-US" dirty="0" smtClean="0"/>
              <a:t>default attend</a:t>
            </a:r>
          </a:p>
          <a:p>
            <a:pPr lvl="1"/>
            <a:r>
              <a:rPr lang="en-US" dirty="0" smtClean="0"/>
              <a:t>attend color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433114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Stroop we need to do a similar thing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operator </a:t>
            </a:r>
            <a:r>
              <a:rPr lang="en-US" sz="1800" dirty="0"/>
              <a:t>prepare {</a:t>
            </a:r>
          </a:p>
          <a:p>
            <a:pPr marL="0" indent="0">
              <a:buNone/>
            </a:pPr>
            <a:r>
              <a:rPr lang="pt-BR" sz="1800" dirty="0" smtClean="0"/>
              <a:t>   V1 = </a:t>
            </a:r>
            <a:r>
              <a:rPr lang="pt-BR" sz="1800" dirty="0" err="1" smtClean="0"/>
              <a:t>fixation</a:t>
            </a:r>
            <a:endParaRPr lang="pt-BR" sz="1800" dirty="0" smtClean="0"/>
          </a:p>
          <a:p>
            <a:pPr marL="0" indent="0">
              <a:buNone/>
            </a:pPr>
            <a:r>
              <a:rPr lang="pt-BR" sz="1800" dirty="0" smtClean="0"/>
              <a:t>   G2 = </a:t>
            </a:r>
            <a:r>
              <a:rPr lang="pt-BR" sz="1800" dirty="0" err="1" smtClean="0"/>
              <a:t>nil</a:t>
            </a:r>
            <a:endParaRPr lang="pt-BR" sz="1800" dirty="0" smtClean="0"/>
          </a:p>
          <a:p>
            <a:pPr marL="0" indent="0">
              <a:buNone/>
            </a:pPr>
            <a:r>
              <a:rPr lang="pt-BR" sz="1800" dirty="0" smtClean="0"/>
              <a:t>    ==&gt;</a:t>
            </a:r>
          </a:p>
          <a:p>
            <a:pPr marL="0" indent="0">
              <a:buNone/>
            </a:pPr>
            <a:r>
              <a:rPr lang="ro-RO" sz="1800" dirty="0" smtClean="0"/>
              <a:t>   focuscolor -&gt; G2</a:t>
            </a:r>
          </a:p>
          <a:p>
            <a:pPr marL="0" indent="0">
              <a:buNone/>
            </a:pPr>
            <a:r>
              <a:rPr lang="ro-RO" sz="1800" dirty="0" smtClean="0"/>
              <a:t> </a:t>
            </a:r>
            <a:r>
              <a:rPr lang="en-US" sz="1800" dirty="0" smtClean="0"/>
              <a:t>}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define goal </a:t>
            </a:r>
            <a:r>
              <a:rPr lang="en-US" sz="1800" dirty="0" err="1"/>
              <a:t>focuscolor</a:t>
            </a:r>
            <a:r>
              <a:rPr lang="en-US" sz="1800" dirty="0"/>
              <a:t> {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operator </a:t>
            </a:r>
            <a:r>
              <a:rPr lang="en-US" sz="1800" dirty="0" err="1"/>
              <a:t>attendjustcolor</a:t>
            </a:r>
            <a:r>
              <a:rPr lang="en-US" sz="1800" dirty="0"/>
              <a:t> {</a:t>
            </a:r>
          </a:p>
          <a:p>
            <a:pPr marL="0" indent="0">
              <a:buNone/>
            </a:pPr>
            <a:r>
              <a:rPr lang="en-US" sz="1800" dirty="0"/>
              <a:t>  </a:t>
            </a:r>
            <a:r>
              <a:rPr lang="en-US" sz="1800" dirty="0" smtClean="0"/>
              <a:t>   </a:t>
            </a:r>
            <a:r>
              <a:rPr lang="en-US" sz="1800" dirty="0"/>
              <a:t>V1 = </a:t>
            </a:r>
            <a:r>
              <a:rPr lang="en-US" sz="1800" dirty="0" err="1"/>
              <a:t>stim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</a:t>
            </a:r>
            <a:r>
              <a:rPr lang="en-US" sz="1800" dirty="0"/>
              <a:t>V2 = nil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==&gt; </a:t>
            </a:r>
          </a:p>
          <a:p>
            <a:pPr marL="0" indent="0">
              <a:buNone/>
            </a:pPr>
            <a:r>
              <a:rPr lang="en-US" sz="1800" dirty="0" smtClean="0"/>
              <a:t>     </a:t>
            </a:r>
            <a:r>
              <a:rPr lang="en-US" sz="1800" dirty="0" err="1"/>
              <a:t>attendcolor</a:t>
            </a:r>
            <a:r>
              <a:rPr lang="en-US" sz="1800" dirty="0"/>
              <a:t> -&gt; AC1</a:t>
            </a:r>
          </a:p>
          <a:p>
            <a:pPr marL="0" indent="0">
              <a:buNone/>
            </a:pPr>
            <a:r>
              <a:rPr lang="en-US" sz="1800" dirty="0"/>
              <a:t>    }</a:t>
            </a:r>
          </a:p>
          <a:p>
            <a:pPr marL="0" indent="0">
              <a:buNone/>
            </a:pPr>
            <a:r>
              <a:rPr lang="en-US" sz="1800" dirty="0"/>
              <a:t>}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60267086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Competes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 operator just-</a:t>
            </a:r>
            <a:r>
              <a:rPr lang="en-US" sz="1800" dirty="0" smtClean="0"/>
              <a:t>wait (</a:t>
            </a:r>
            <a:r>
              <a:rPr lang="en-US" sz="1800" dirty="0"/>
              <a:t>activation=1.5) {</a:t>
            </a:r>
          </a:p>
          <a:p>
            <a:pPr marL="0" indent="0">
              <a:buNone/>
            </a:pPr>
            <a:r>
              <a:rPr lang="en-US" sz="1800" dirty="0"/>
              <a:t>    "Just wait for the stimulus"</a:t>
            </a:r>
          </a:p>
          <a:p>
            <a:pPr marL="0" indent="0">
              <a:buNone/>
            </a:pPr>
            <a:r>
              <a:rPr lang="en-US" sz="1800" dirty="0"/>
              <a:t>        V1 = fixation</a:t>
            </a:r>
          </a:p>
          <a:p>
            <a:pPr marL="0" indent="0">
              <a:buNone/>
            </a:pPr>
            <a:r>
              <a:rPr lang="en-US" sz="1800" dirty="0"/>
              <a:t>        ==&gt;</a:t>
            </a:r>
          </a:p>
          <a:p>
            <a:pPr marL="0" indent="0">
              <a:buNone/>
            </a:pPr>
            <a:r>
              <a:rPr lang="en-US" sz="1800" dirty="0"/>
              <a:t>        wait -&gt; AC1</a:t>
            </a:r>
          </a:p>
          <a:p>
            <a:pPr marL="0" indent="0">
              <a:buNone/>
            </a:pPr>
            <a:r>
              <a:rPr lang="en-US" sz="1800" dirty="0"/>
              <a:t>   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800" dirty="0"/>
              <a:t> operator </a:t>
            </a:r>
            <a:r>
              <a:rPr lang="sv-SE" sz="1800" dirty="0" err="1" smtClean="0"/>
              <a:t>attend</a:t>
            </a:r>
            <a:r>
              <a:rPr lang="sv-SE" sz="1800" dirty="0" smtClean="0"/>
              <a:t> (</a:t>
            </a:r>
            <a:r>
              <a:rPr lang="sv-SE" sz="1800" dirty="0" err="1"/>
              <a:t>activation</a:t>
            </a:r>
            <a:r>
              <a:rPr lang="sv-SE" sz="1800" dirty="0"/>
              <a:t>=1.5) {</a:t>
            </a:r>
          </a:p>
          <a:p>
            <a:pPr marL="0" indent="0">
              <a:buNone/>
            </a:pPr>
            <a:r>
              <a:rPr lang="sv-SE" sz="1800" dirty="0"/>
              <a:t>        V1 = stim</a:t>
            </a:r>
          </a:p>
          <a:p>
            <a:pPr marL="0" indent="0">
              <a:buNone/>
            </a:pPr>
            <a:r>
              <a:rPr lang="sv-SE" sz="1800" dirty="0"/>
              <a:t>        V2 = </a:t>
            </a:r>
            <a:r>
              <a:rPr lang="sv-SE" sz="1800" dirty="0" err="1"/>
              <a:t>nil</a:t>
            </a:r>
            <a:endParaRPr lang="sv-SE" sz="1800" dirty="0"/>
          </a:p>
          <a:p>
            <a:pPr marL="0" indent="0">
              <a:buNone/>
            </a:pPr>
            <a:r>
              <a:rPr lang="sv-SE" sz="1800" dirty="0"/>
              <a:t>        ==&gt;</a:t>
            </a:r>
          </a:p>
          <a:p>
            <a:pPr marL="0" indent="0">
              <a:buNone/>
            </a:pPr>
            <a:r>
              <a:rPr lang="sv-SE" sz="1800" dirty="0"/>
              <a:t>        </a:t>
            </a:r>
            <a:r>
              <a:rPr lang="sv-SE" sz="1800" dirty="0" err="1"/>
              <a:t>attend</a:t>
            </a:r>
            <a:r>
              <a:rPr lang="sv-SE" sz="1800" dirty="0"/>
              <a:t> -&gt; AC1</a:t>
            </a:r>
          </a:p>
          <a:p>
            <a:pPr marL="0" indent="0">
              <a:buNone/>
            </a:pPr>
            <a:r>
              <a:rPr lang="sv-SE" sz="1800" dirty="0"/>
              <a:t>    }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13300305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do task-switching before Stroop, the prepare operator will receive extra activation, and is therefore more likely to be chosen</a:t>
            </a:r>
          </a:p>
          <a:p>
            <a:r>
              <a:rPr lang="en-US" dirty="0" smtClean="0"/>
              <a:t>If we do Stroop without preparation, the just-wait operator is the more likely candidate, because it has a higher base-level activation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969438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Optima" charset="0"/>
                <a:ea typeface="ＭＳ Ｐゴシック" charset="0"/>
                <a:cs typeface="ＭＳ Ｐゴシック" charset="0"/>
              </a:rPr>
              <a:t>Assignment: Alphabet </a:t>
            </a:r>
            <a:r>
              <a:rPr lang="en-US" dirty="0">
                <a:latin typeface="Optima" charset="0"/>
                <a:ea typeface="ＭＳ Ｐゴシック" charset="0"/>
                <a:cs typeface="ＭＳ Ｐゴシック" charset="0"/>
              </a:rPr>
              <a:t>Arithmetic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Goal: study learning of facts from scratch</a:t>
            </a:r>
          </a:p>
          <a:p>
            <a:pPr eaLnBrk="1" hangingPunct="1"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Verify equations with letters, e.g.</a:t>
            </a:r>
          </a:p>
          <a:p>
            <a:pPr eaLnBrk="1" hangingPunct="1">
              <a:buFont typeface="Monotype Sorts" charset="0"/>
              <a:buNone/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		G + 3 = J</a:t>
            </a:r>
          </a:p>
          <a:p>
            <a:pPr eaLnBrk="1" hangingPunct="1">
              <a:buFont typeface="Monotype Sorts" charset="0"/>
              <a:buNone/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		N + 4 = S</a:t>
            </a:r>
          </a:p>
          <a:p>
            <a:pPr eaLnBrk="1" hangingPunct="1"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Two strategies:</a:t>
            </a:r>
          </a:p>
          <a:p>
            <a:pPr lvl="1" eaLnBrk="1" hangingPunct="1">
              <a:defRPr/>
            </a:pPr>
            <a:r>
              <a:rPr lang="en-US">
                <a:latin typeface="Optima" charset="0"/>
                <a:ea typeface="ＭＳ Ｐゴシック" charset="0"/>
              </a:rPr>
              <a:t>Retrieve a fact from declarative memory</a:t>
            </a:r>
          </a:p>
          <a:p>
            <a:pPr lvl="1" eaLnBrk="1" hangingPunct="1">
              <a:defRPr/>
            </a:pPr>
            <a:r>
              <a:rPr lang="en-US">
                <a:latin typeface="Optima" charset="0"/>
                <a:ea typeface="ＭＳ Ｐゴシック" charset="0"/>
              </a:rPr>
              <a:t>Verify answer through counting</a:t>
            </a:r>
          </a:p>
        </p:txBody>
      </p:sp>
    </p:spTree>
    <p:extLst>
      <p:ext uri="{BB962C8B-B14F-4D97-AF65-F5344CB8AC3E}">
        <p14:creationId xmlns:p14="http://schemas.microsoft.com/office/powerpoint/2010/main" val="1007745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Two strategies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Counting</a:t>
            </a:r>
          </a:p>
          <a:p>
            <a:pPr lvl="1" eaLnBrk="1" hangingPunct="1">
              <a:defRPr/>
            </a:pPr>
            <a:r>
              <a:rPr lang="en-US">
                <a:latin typeface="Optima" charset="0"/>
                <a:ea typeface="ＭＳ Ｐゴシック" charset="0"/>
              </a:rPr>
              <a:t>Is slow, but always works</a:t>
            </a:r>
          </a:p>
          <a:p>
            <a:pPr lvl="1" eaLnBrk="1" hangingPunct="1">
              <a:defRPr/>
            </a:pPr>
            <a:r>
              <a:rPr lang="en-US">
                <a:latin typeface="Optima" charset="0"/>
                <a:ea typeface="ＭＳ Ｐゴシック" charset="0"/>
              </a:rPr>
              <a:t>Takes more time as the addend grows (+2, +3, +4)</a:t>
            </a:r>
          </a:p>
          <a:p>
            <a:pPr eaLnBrk="1" hangingPunct="1"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Retrieval</a:t>
            </a:r>
          </a:p>
          <a:p>
            <a:pPr lvl="1" eaLnBrk="1" hangingPunct="1">
              <a:defRPr/>
            </a:pPr>
            <a:r>
              <a:rPr lang="en-US">
                <a:latin typeface="Optima" charset="0"/>
                <a:ea typeface="ＭＳ Ｐゴシック" charset="0"/>
              </a:rPr>
              <a:t>Is fast, but prerequires a fact in memory</a:t>
            </a:r>
          </a:p>
          <a:p>
            <a:pPr lvl="1" eaLnBrk="1" hangingPunct="1">
              <a:defRPr/>
            </a:pPr>
            <a:r>
              <a:rPr lang="en-US">
                <a:latin typeface="Optima" charset="0"/>
                <a:ea typeface="ＭＳ Ｐゴシック" charset="0"/>
              </a:rPr>
              <a:t>Speed is based on prior frequency, and not on size of the addend</a:t>
            </a:r>
          </a:p>
        </p:txBody>
      </p:sp>
    </p:spTree>
    <p:extLst>
      <p:ext uri="{BB962C8B-B14F-4D97-AF65-F5344CB8AC3E}">
        <p14:creationId xmlns:p14="http://schemas.microsoft.com/office/powerpoint/2010/main" val="352574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latin typeface="Optima" charset="0"/>
                <a:ea typeface="ＭＳ Ｐゴシック" charset="0"/>
                <a:cs typeface="ＭＳ Ｐゴシック" charset="0"/>
              </a:rPr>
              <a:t>The real outcome</a:t>
            </a:r>
          </a:p>
        </p:txBody>
      </p:sp>
      <p:sp>
        <p:nvSpPr>
          <p:cNvPr id="72706" name="Line 3"/>
          <p:cNvSpPr>
            <a:spLocks noChangeShapeType="1"/>
          </p:cNvSpPr>
          <p:nvPr/>
        </p:nvSpPr>
        <p:spPr bwMode="auto">
          <a:xfrm>
            <a:off x="1219200" y="2133600"/>
            <a:ext cx="0" cy="3581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07" name="Line 4"/>
          <p:cNvSpPr>
            <a:spLocks noChangeShapeType="1"/>
          </p:cNvSpPr>
          <p:nvPr/>
        </p:nvSpPr>
        <p:spPr bwMode="auto">
          <a:xfrm flipH="1">
            <a:off x="838200" y="5410200"/>
            <a:ext cx="7315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08" name="Line 5"/>
          <p:cNvSpPr>
            <a:spLocks noChangeShapeType="1"/>
          </p:cNvSpPr>
          <p:nvPr/>
        </p:nvSpPr>
        <p:spPr bwMode="auto">
          <a:xfrm>
            <a:off x="19050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09" name="Line 6"/>
          <p:cNvSpPr>
            <a:spLocks noChangeShapeType="1"/>
          </p:cNvSpPr>
          <p:nvPr/>
        </p:nvSpPr>
        <p:spPr bwMode="auto">
          <a:xfrm>
            <a:off x="46482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Line 7"/>
          <p:cNvSpPr>
            <a:spLocks noChangeShapeType="1"/>
          </p:cNvSpPr>
          <p:nvPr/>
        </p:nvSpPr>
        <p:spPr bwMode="auto">
          <a:xfrm>
            <a:off x="7315200" y="5257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1" name="Text Box 8"/>
          <p:cNvSpPr txBox="1">
            <a:spLocks noChangeArrowheads="1"/>
          </p:cNvSpPr>
          <p:nvPr/>
        </p:nvSpPr>
        <p:spPr bwMode="auto">
          <a:xfrm>
            <a:off x="1736725" y="5699125"/>
            <a:ext cx="50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+2</a:t>
            </a:r>
          </a:p>
        </p:txBody>
      </p:sp>
      <p:sp>
        <p:nvSpPr>
          <p:cNvPr id="72712" name="Text Box 9"/>
          <p:cNvSpPr txBox="1">
            <a:spLocks noChangeArrowheads="1"/>
          </p:cNvSpPr>
          <p:nvPr/>
        </p:nvSpPr>
        <p:spPr bwMode="auto">
          <a:xfrm>
            <a:off x="4556125" y="5699125"/>
            <a:ext cx="50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+3</a:t>
            </a:r>
          </a:p>
        </p:txBody>
      </p:sp>
      <p:sp>
        <p:nvSpPr>
          <p:cNvPr id="72713" name="Text Box 10"/>
          <p:cNvSpPr txBox="1">
            <a:spLocks noChangeArrowheads="1"/>
          </p:cNvSpPr>
          <p:nvPr/>
        </p:nvSpPr>
        <p:spPr bwMode="auto">
          <a:xfrm>
            <a:off x="7086600" y="5715000"/>
            <a:ext cx="511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+4</a:t>
            </a:r>
          </a:p>
        </p:txBody>
      </p:sp>
      <p:sp>
        <p:nvSpPr>
          <p:cNvPr id="72714" name="Line 11"/>
          <p:cNvSpPr>
            <a:spLocks noChangeShapeType="1"/>
          </p:cNvSpPr>
          <p:nvPr/>
        </p:nvSpPr>
        <p:spPr bwMode="auto">
          <a:xfrm flipV="1">
            <a:off x="685800" y="3733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5" name="Text Box 12"/>
          <p:cNvSpPr txBox="1">
            <a:spLocks noChangeArrowheads="1"/>
          </p:cNvSpPr>
          <p:nvPr/>
        </p:nvSpPr>
        <p:spPr bwMode="auto">
          <a:xfrm rot="-5400000">
            <a:off x="-473075" y="3541713"/>
            <a:ext cx="1860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Time to solve</a:t>
            </a:r>
          </a:p>
        </p:txBody>
      </p:sp>
      <p:sp>
        <p:nvSpPr>
          <p:cNvPr id="72716" name="Line 13"/>
          <p:cNvSpPr>
            <a:spLocks noChangeShapeType="1"/>
          </p:cNvSpPr>
          <p:nvPr/>
        </p:nvSpPr>
        <p:spPr bwMode="auto">
          <a:xfrm flipV="1">
            <a:off x="1905000" y="2286000"/>
            <a:ext cx="53340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7" name="Line 14"/>
          <p:cNvSpPr>
            <a:spLocks noChangeShapeType="1"/>
          </p:cNvSpPr>
          <p:nvPr/>
        </p:nvSpPr>
        <p:spPr bwMode="auto">
          <a:xfrm flipV="1">
            <a:off x="1905000" y="4038600"/>
            <a:ext cx="5486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8" name="Line 15"/>
          <p:cNvSpPr>
            <a:spLocks noChangeShapeType="1"/>
          </p:cNvSpPr>
          <p:nvPr/>
        </p:nvSpPr>
        <p:spPr bwMode="auto">
          <a:xfrm flipV="1">
            <a:off x="1905000" y="464820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9" name="Text Box 16"/>
          <p:cNvSpPr txBox="1">
            <a:spLocks noChangeArrowheads="1"/>
          </p:cNvSpPr>
          <p:nvPr/>
        </p:nvSpPr>
        <p:spPr bwMode="auto">
          <a:xfrm>
            <a:off x="7375525" y="1889125"/>
            <a:ext cx="996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novice</a:t>
            </a:r>
          </a:p>
        </p:txBody>
      </p:sp>
      <p:sp>
        <p:nvSpPr>
          <p:cNvPr id="72720" name="Text Box 17"/>
          <p:cNvSpPr txBox="1">
            <a:spLocks noChangeArrowheads="1"/>
          </p:cNvSpPr>
          <p:nvPr/>
        </p:nvSpPr>
        <p:spPr bwMode="auto">
          <a:xfrm>
            <a:off x="7435850" y="3810000"/>
            <a:ext cx="170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intermediate</a:t>
            </a:r>
          </a:p>
        </p:txBody>
      </p:sp>
      <p:sp>
        <p:nvSpPr>
          <p:cNvPr id="72721" name="Text Box 18"/>
          <p:cNvSpPr txBox="1">
            <a:spLocks noChangeArrowheads="1"/>
          </p:cNvSpPr>
          <p:nvPr/>
        </p:nvSpPr>
        <p:spPr bwMode="auto">
          <a:xfrm>
            <a:off x="7467600" y="44196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expert</a:t>
            </a:r>
          </a:p>
        </p:txBody>
      </p:sp>
    </p:spTree>
    <p:extLst>
      <p:ext uri="{BB962C8B-B14F-4D97-AF65-F5344CB8AC3E}">
        <p14:creationId xmlns:p14="http://schemas.microsoft.com/office/powerpoint/2010/main" val="119094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PRIMs associations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776111" y="2159000"/>
            <a:ext cx="1509889" cy="2808111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Goal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1663982" y="2340187"/>
            <a:ext cx="1244036" cy="55259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400" dirty="0" smtClean="0">
                <a:latin typeface="Helvetica"/>
                <a:cs typeface="Helvetica"/>
              </a:rPr>
              <a:t>Count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663982" y="3045178"/>
            <a:ext cx="1752035" cy="55259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400" dirty="0" smtClean="0">
                <a:latin typeface="Helvetica"/>
                <a:cs typeface="Helvetica"/>
              </a:rPr>
              <a:t>Daydream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461000" y="1481667"/>
            <a:ext cx="1524000" cy="1411111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Start-Count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461000" y="3203222"/>
            <a:ext cx="1524000" cy="1411111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Iterate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461000" y="5051777"/>
            <a:ext cx="1524000" cy="1411111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Final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1" name="Straight Arrow Connector 10"/>
          <p:cNvCxnSpPr>
            <a:stCxn id="5" idx="3"/>
            <a:endCxn id="7" idx="2"/>
          </p:cNvCxnSpPr>
          <p:nvPr/>
        </p:nvCxnSpPr>
        <p:spPr bwMode="auto">
          <a:xfrm flipV="1">
            <a:off x="2908018" y="2187223"/>
            <a:ext cx="2552982" cy="42926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" name="Straight Arrow Connector 12"/>
          <p:cNvCxnSpPr>
            <a:stCxn id="5" idx="3"/>
            <a:endCxn id="8" idx="2"/>
          </p:cNvCxnSpPr>
          <p:nvPr/>
        </p:nvCxnSpPr>
        <p:spPr bwMode="auto">
          <a:xfrm>
            <a:off x="2908018" y="2616483"/>
            <a:ext cx="2552982" cy="129229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 bwMode="auto">
          <a:xfrm>
            <a:off x="2908018" y="2616483"/>
            <a:ext cx="2552982" cy="31408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4" name="Curved Connector 23"/>
          <p:cNvCxnSpPr>
            <a:stCxn id="7" idx="6"/>
            <a:endCxn id="8" idx="6"/>
          </p:cNvCxnSpPr>
          <p:nvPr/>
        </p:nvCxnSpPr>
        <p:spPr bwMode="auto">
          <a:xfrm>
            <a:off x="6985000" y="2187223"/>
            <a:ext cx="12700" cy="1721555"/>
          </a:xfrm>
          <a:prstGeom prst="curvedConnector3">
            <a:avLst>
              <a:gd name="adj1" fmla="val 180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6" name="Curved Connector 25"/>
          <p:cNvCxnSpPr>
            <a:stCxn id="7" idx="6"/>
            <a:endCxn id="9" idx="6"/>
          </p:cNvCxnSpPr>
          <p:nvPr/>
        </p:nvCxnSpPr>
        <p:spPr bwMode="auto">
          <a:xfrm>
            <a:off x="6985000" y="2187223"/>
            <a:ext cx="12700" cy="3570110"/>
          </a:xfrm>
          <a:prstGeom prst="curvedConnector3">
            <a:avLst>
              <a:gd name="adj1" fmla="val 568889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2" name="Curved Connector 31"/>
          <p:cNvCxnSpPr>
            <a:stCxn id="8" idx="6"/>
            <a:endCxn id="9" idx="6"/>
          </p:cNvCxnSpPr>
          <p:nvPr/>
        </p:nvCxnSpPr>
        <p:spPr bwMode="auto">
          <a:xfrm>
            <a:off x="6985000" y="3908778"/>
            <a:ext cx="12700" cy="1848555"/>
          </a:xfrm>
          <a:prstGeom prst="curvedConnector3">
            <a:avLst>
              <a:gd name="adj1" fmla="val 180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8" name="Curved Connector 37"/>
          <p:cNvCxnSpPr>
            <a:stCxn id="7" idx="7"/>
            <a:endCxn id="7" idx="0"/>
          </p:cNvCxnSpPr>
          <p:nvPr/>
        </p:nvCxnSpPr>
        <p:spPr bwMode="auto">
          <a:xfrm rot="16200000" flipV="1">
            <a:off x="6389082" y="1315585"/>
            <a:ext cx="206652" cy="538815"/>
          </a:xfrm>
          <a:prstGeom prst="curvedConnector3">
            <a:avLst>
              <a:gd name="adj1" fmla="val 29939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cxnSp>
        <p:nvCxnSpPr>
          <p:cNvPr id="41" name="Curved Connector 40"/>
          <p:cNvCxnSpPr>
            <a:stCxn id="8" idx="4"/>
            <a:endCxn id="8" idx="3"/>
          </p:cNvCxnSpPr>
          <p:nvPr/>
        </p:nvCxnSpPr>
        <p:spPr bwMode="auto">
          <a:xfrm rot="5400000" flipH="1">
            <a:off x="5850267" y="4241600"/>
            <a:ext cx="206652" cy="538815"/>
          </a:xfrm>
          <a:prstGeom prst="curvedConnector3">
            <a:avLst>
              <a:gd name="adj1" fmla="val -110621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cxnSp>
        <p:nvCxnSpPr>
          <p:cNvPr id="43" name="Curved Connector 42"/>
          <p:cNvCxnSpPr>
            <a:stCxn id="9" idx="5"/>
            <a:endCxn id="9" idx="3"/>
          </p:cNvCxnSpPr>
          <p:nvPr/>
        </p:nvCxnSpPr>
        <p:spPr bwMode="auto">
          <a:xfrm rot="5400000">
            <a:off x="6223000" y="5717421"/>
            <a:ext cx="12700" cy="1077630"/>
          </a:xfrm>
          <a:prstGeom prst="curvedConnector3">
            <a:avLst>
              <a:gd name="adj1" fmla="val 3427181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sp>
        <p:nvSpPr>
          <p:cNvPr id="44" name="Plus 43"/>
          <p:cNvSpPr/>
          <p:nvPr/>
        </p:nvSpPr>
        <p:spPr bwMode="auto">
          <a:xfrm>
            <a:off x="3850076" y="1834444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Plus 44"/>
          <p:cNvSpPr/>
          <p:nvPr/>
        </p:nvSpPr>
        <p:spPr bwMode="auto">
          <a:xfrm>
            <a:off x="4416778" y="3045178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Plus 45"/>
          <p:cNvSpPr/>
          <p:nvPr/>
        </p:nvSpPr>
        <p:spPr bwMode="auto">
          <a:xfrm>
            <a:off x="3719125" y="4323926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Plus 46"/>
          <p:cNvSpPr/>
          <p:nvPr/>
        </p:nvSpPr>
        <p:spPr bwMode="auto">
          <a:xfrm>
            <a:off x="7149254" y="3618371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Minus 47"/>
          <p:cNvSpPr/>
          <p:nvPr/>
        </p:nvSpPr>
        <p:spPr bwMode="auto">
          <a:xfrm>
            <a:off x="6292144" y="564444"/>
            <a:ext cx="578556" cy="578556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9" name="Minus 48"/>
          <p:cNvSpPr/>
          <p:nvPr/>
        </p:nvSpPr>
        <p:spPr bwMode="auto">
          <a:xfrm>
            <a:off x="5171722" y="4323926"/>
            <a:ext cx="578556" cy="578556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0" name="Minus 49"/>
          <p:cNvSpPr/>
          <p:nvPr/>
        </p:nvSpPr>
        <p:spPr bwMode="auto">
          <a:xfrm>
            <a:off x="6695722" y="6279444"/>
            <a:ext cx="578556" cy="578556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2456585"/>
      </p:ext>
    </p:extLst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the Zbrodoff model!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Addition.prims</a:t>
            </a:r>
            <a:r>
              <a:rPr lang="en-US" dirty="0" smtClean="0"/>
              <a:t> is a model that does part of the task but with numbers</a:t>
            </a:r>
          </a:p>
          <a:p>
            <a:r>
              <a:rPr lang="en-US" dirty="0" smtClean="0"/>
              <a:t>Zbrodoff-</a:t>
            </a:r>
            <a:r>
              <a:rPr lang="en-US" dirty="0" err="1" smtClean="0"/>
              <a:t>start.prims</a:t>
            </a:r>
            <a:r>
              <a:rPr lang="en-US" dirty="0" smtClean="0"/>
              <a:t> gives you the experiment</a:t>
            </a:r>
          </a:p>
          <a:p>
            <a:r>
              <a:rPr lang="en-US" dirty="0" err="1" smtClean="0"/>
              <a:t>zbrodoff.bprims</a:t>
            </a:r>
            <a:r>
              <a:rPr lang="en-US" dirty="0" smtClean="0"/>
              <a:t> is a simple script to run the experiment</a:t>
            </a:r>
          </a:p>
          <a:p>
            <a:r>
              <a:rPr lang="en-US" dirty="0" err="1" smtClean="0"/>
              <a:t>zbrodoff.R</a:t>
            </a:r>
            <a:r>
              <a:rPr lang="en-US" dirty="0" smtClean="0"/>
              <a:t> will plot </a:t>
            </a:r>
            <a:r>
              <a:rPr lang="en-US" smtClean="0"/>
              <a:t>the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77802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are successful in using an operator for a particular goal, we increase the association with that goal</a:t>
            </a:r>
          </a:p>
          <a:p>
            <a:r>
              <a:rPr lang="en-US" dirty="0" smtClean="0"/>
              <a:t>We also increase the base-level activation of the operator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207937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define task count-learn {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 initial-goals: (</a:t>
            </a:r>
            <a:r>
              <a:rPr lang="en-US" sz="1600" dirty="0" err="1">
                <a:latin typeface="Courier"/>
                <a:cs typeface="Courier"/>
              </a:rPr>
              <a:t>learncount</a:t>
            </a:r>
            <a:r>
              <a:rPr lang="en-US" sz="1600" dirty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 task-constants: (count-fact say say stop)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 </a:t>
            </a:r>
            <a:r>
              <a:rPr lang="en-US" sz="1600" dirty="0" smtClean="0">
                <a:latin typeface="Courier"/>
                <a:cs typeface="Courier"/>
              </a:rPr>
              <a:t>...</a:t>
            </a:r>
            <a:endParaRPr lang="tr-TR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tr-TR" sz="1600" dirty="0">
                <a:latin typeface="Courier"/>
                <a:cs typeface="Courier"/>
              </a:rPr>
              <a:t>    </a:t>
            </a:r>
            <a:r>
              <a:rPr lang="tr-TR" sz="1600" dirty="0" err="1">
                <a:latin typeface="Courier"/>
                <a:cs typeface="Courier"/>
              </a:rPr>
              <a:t>default-operator-assoc</a:t>
            </a:r>
            <a:r>
              <a:rPr lang="tr-TR" sz="1600" dirty="0">
                <a:latin typeface="Courier"/>
                <a:cs typeface="Courier"/>
              </a:rPr>
              <a:t>: 4.0</a:t>
            </a:r>
          </a:p>
          <a:p>
            <a:pPr marL="0" indent="0">
              <a:buNone/>
            </a:pPr>
            <a:r>
              <a:rPr lang="tr-TR" sz="1600" dirty="0">
                <a:latin typeface="Courier"/>
                <a:cs typeface="Courier"/>
              </a:rPr>
              <a:t>    </a:t>
            </a:r>
            <a:r>
              <a:rPr lang="tr-TR" sz="1600" dirty="0" err="1">
                <a:latin typeface="Courier"/>
                <a:cs typeface="Courier"/>
              </a:rPr>
              <a:t>goal-operator-learning</a:t>
            </a:r>
            <a:r>
              <a:rPr lang="tr-TR" sz="1600" dirty="0">
                <a:latin typeface="Courier"/>
                <a:cs typeface="Courier"/>
              </a:rPr>
              <a:t>: t</a:t>
            </a:r>
          </a:p>
          <a:p>
            <a:pPr marL="0" indent="0">
              <a:buNone/>
            </a:pPr>
            <a:r>
              <a:rPr lang="pl-PL" sz="1600" dirty="0">
                <a:latin typeface="Courier"/>
                <a:cs typeface="Courier"/>
              </a:rPr>
              <a:t>    </a:t>
            </a:r>
            <a:r>
              <a:rPr lang="pl-PL" sz="1600" dirty="0" err="1">
                <a:latin typeface="Courier"/>
                <a:cs typeface="Courier"/>
              </a:rPr>
              <a:t>reward</a:t>
            </a:r>
            <a:r>
              <a:rPr lang="pl-PL" sz="1600" dirty="0">
                <a:latin typeface="Courier"/>
                <a:cs typeface="Courier"/>
              </a:rPr>
              <a:t>: 10.0</a:t>
            </a:r>
          </a:p>
          <a:p>
            <a:pPr marL="0" indent="0">
              <a:buNone/>
            </a:pPr>
            <a:r>
              <a:rPr lang="sv-SE" sz="1600" dirty="0">
                <a:latin typeface="Courier"/>
                <a:cs typeface="Courier"/>
              </a:rPr>
              <a:t>    beta: 0.1</a:t>
            </a:r>
          </a:p>
          <a:p>
            <a:pPr marL="0" indent="0">
              <a:buNone/>
            </a:pPr>
            <a:r>
              <a:rPr lang="sv-SE" sz="1600" baseline="30000" dirty="0">
                <a:latin typeface="Courier"/>
                <a:cs typeface="Courier"/>
              </a:rPr>
              <a:t>}</a:t>
            </a:r>
          </a:p>
          <a:p>
            <a:pPr marL="0" indent="0">
              <a:buNone/>
            </a:pPr>
            <a:endParaRPr lang="en-US" sz="16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222918636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r>
              <a:rPr lang="en-US" dirty="0"/>
              <a:t>delta </a:t>
            </a:r>
            <a:r>
              <a:rPr lang="en-US" dirty="0" err="1"/>
              <a:t>Sji</a:t>
            </a:r>
            <a:r>
              <a:rPr lang="en-US" dirty="0"/>
              <a:t> = beta(payoff - </a:t>
            </a:r>
            <a:r>
              <a:rPr lang="en-US" dirty="0" err="1"/>
              <a:t>Sji</a:t>
            </a:r>
            <a:r>
              <a:rPr lang="en-US" dirty="0"/>
              <a:t>)</a:t>
            </a:r>
          </a:p>
          <a:p>
            <a:r>
              <a:rPr lang="en-US" dirty="0" smtClean="0"/>
              <a:t>payoff </a:t>
            </a:r>
            <a:r>
              <a:rPr lang="en-US" dirty="0"/>
              <a:t>= </a:t>
            </a:r>
            <a:r>
              <a:rPr lang="en-US" dirty="0" err="1" smtClean="0"/>
              <a:t>MaxSji</a:t>
            </a:r>
            <a:r>
              <a:rPr lang="en-US" dirty="0" smtClean="0"/>
              <a:t> </a:t>
            </a:r>
            <a:r>
              <a:rPr lang="en-US" dirty="0"/>
              <a:t>* (reward - </a:t>
            </a:r>
            <a:r>
              <a:rPr lang="en-US" dirty="0" err="1"/>
              <a:t>timeToReward</a:t>
            </a:r>
            <a:r>
              <a:rPr lang="en-US" dirty="0" smtClean="0"/>
              <a:t>) / reward</a:t>
            </a:r>
            <a:endParaRPr lang="en-US" dirty="0"/>
          </a:p>
          <a:p>
            <a:r>
              <a:rPr lang="en-US" dirty="0" smtClean="0"/>
              <a:t>payoff </a:t>
            </a:r>
            <a:r>
              <a:rPr lang="en-US" dirty="0"/>
              <a:t>= </a:t>
            </a:r>
            <a:r>
              <a:rPr lang="en-US" dirty="0" err="1" smtClean="0"/>
              <a:t>MaxSji</a:t>
            </a:r>
            <a:r>
              <a:rPr lang="en-US" dirty="0" smtClean="0"/>
              <a:t> </a:t>
            </a:r>
            <a:r>
              <a:rPr lang="en-US" dirty="0"/>
              <a:t>* (0 - </a:t>
            </a:r>
            <a:r>
              <a:rPr lang="en-US" dirty="0" err="1"/>
              <a:t>timeToFailure</a:t>
            </a:r>
            <a:r>
              <a:rPr lang="en-US" dirty="0"/>
              <a:t>)/reward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43966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 between tasks that do not resemble each other</a:t>
            </a:r>
          </a:p>
          <a:p>
            <a:r>
              <a:rPr lang="en-US" dirty="0" smtClean="0"/>
              <a:t>Overlap is in a few key operators that determine the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11655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410200" y="2662535"/>
            <a:ext cx="1428044" cy="1752600"/>
            <a:chOff x="6858000" y="1905000"/>
            <a:chExt cx="1428044" cy="1752600"/>
          </a:xfrm>
        </p:grpSpPr>
        <p:sp>
          <p:nvSpPr>
            <p:cNvPr id="13" name="Rectangle 12"/>
            <p:cNvSpPr/>
            <p:nvPr/>
          </p:nvSpPr>
          <p:spPr bwMode="auto">
            <a:xfrm>
              <a:off x="6858000" y="1905000"/>
              <a:ext cx="1428044" cy="17526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62800" y="2400968"/>
              <a:ext cx="857693" cy="647032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4267200" y="2814935"/>
            <a:ext cx="1428044" cy="1752600"/>
            <a:chOff x="5257800" y="1905000"/>
            <a:chExt cx="1428044" cy="175260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5257800" y="1905000"/>
              <a:ext cx="1428044" cy="17526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r="9868"/>
            <a:stretch/>
          </p:blipFill>
          <p:spPr>
            <a:xfrm>
              <a:off x="5334000" y="2133600"/>
              <a:ext cx="1236246" cy="120305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838200"/>
          </a:xfrm>
        </p:spPr>
        <p:txBody>
          <a:bodyPr/>
          <a:lstStyle/>
          <a:p>
            <a:r>
              <a:rPr lang="en-US" dirty="0" smtClean="0"/>
              <a:t>Task Switching (food/size)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067756" y="2967335"/>
            <a:ext cx="1428044" cy="1752600"/>
            <a:chOff x="3657600" y="1905000"/>
            <a:chExt cx="1428044" cy="175260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657600" y="1905000"/>
              <a:ext cx="1428044" cy="17526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6200" y="2514600"/>
              <a:ext cx="761499" cy="533400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1981200" y="3119735"/>
            <a:ext cx="1428044" cy="1752600"/>
            <a:chOff x="2057400" y="1905000"/>
            <a:chExt cx="1428044" cy="1752600"/>
          </a:xfrm>
        </p:grpSpPr>
        <p:sp>
          <p:nvSpPr>
            <p:cNvPr id="10" name="Rectangle 9"/>
            <p:cNvSpPr/>
            <p:nvPr/>
          </p:nvSpPr>
          <p:spPr bwMode="auto">
            <a:xfrm>
              <a:off x="2057400" y="1905000"/>
              <a:ext cx="1428044" cy="17526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38400" y="2438400"/>
              <a:ext cx="609600" cy="573974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762000" y="3348335"/>
            <a:ext cx="1428044" cy="1752600"/>
            <a:chOff x="457200" y="1905000"/>
            <a:chExt cx="1428044" cy="1752600"/>
          </a:xfrm>
        </p:grpSpPr>
        <p:sp>
          <p:nvSpPr>
            <p:cNvPr id="9" name="Rectangle 8"/>
            <p:cNvSpPr/>
            <p:nvPr/>
          </p:nvSpPr>
          <p:spPr bwMode="auto">
            <a:xfrm>
              <a:off x="457200" y="1905000"/>
              <a:ext cx="1428044" cy="1752600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3400" y="2133600"/>
              <a:ext cx="1271427" cy="1143000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1066800" y="50247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362200" y="47961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24400" y="448687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05200" y="46437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943600" y="43389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838200" y="2891135"/>
            <a:ext cx="2057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00"/>
            </a:solidFill>
            <a:prstDash val="solid"/>
            <a:round/>
            <a:headEnd type="diamond" w="sm" len="med"/>
            <a:tailEnd type="diamond" w="sm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685800" y="2433935"/>
            <a:ext cx="2293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Respond to fruit/veg</a:t>
            </a:r>
            <a:endParaRPr lang="en-US" sz="20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5486400" y="2433935"/>
            <a:ext cx="2057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00"/>
            </a:solidFill>
            <a:prstDash val="solid"/>
            <a:round/>
            <a:headEnd type="diamond" w="sm" len="med"/>
            <a:tailEnd type="diamond" w="sm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334000" y="1976735"/>
            <a:ext cx="2293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Respond to fruit/veg</a:t>
            </a:r>
            <a:endParaRPr lang="en-US" sz="2000" dirty="0"/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3124200" y="2662535"/>
            <a:ext cx="20574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00"/>
            </a:solidFill>
            <a:prstDash val="solid"/>
            <a:round/>
            <a:headEnd type="diamond" w="sm" len="med"/>
            <a:tailEnd type="diamond" w="sm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2971800" y="2205335"/>
            <a:ext cx="1808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Respond to size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6934200" y="3195935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. . 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492138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Stroop task: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BLUE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FF6600"/>
                </a:solidFill>
              </a:rPr>
              <a:t>PIANO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8000"/>
                </a:solidFill>
              </a:rPr>
              <a:t>RED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Name the color of the ink as fast as possible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Typical result: people are slower when there is a mismatch between the word and the ink.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8802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Proactive: anticipate next trial</a:t>
            </a:r>
          </a:p>
          <a:p>
            <a:r>
              <a:rPr lang="en-US" dirty="0" smtClean="0"/>
              <a:t>Reactive: wait for stimulus, the decide</a:t>
            </a:r>
          </a:p>
          <a:p>
            <a:endParaRPr lang="en-US" dirty="0"/>
          </a:p>
          <a:p>
            <a:r>
              <a:rPr lang="en-US" dirty="0" smtClean="0"/>
              <a:t>This version of task switching requires a proactive strategy</a:t>
            </a:r>
          </a:p>
          <a:p>
            <a:r>
              <a:rPr lang="en-US" dirty="0" smtClean="0"/>
              <a:t>Key: </a:t>
            </a:r>
            <a:r>
              <a:rPr lang="en-US" dirty="0" smtClean="0"/>
              <a:t>preparation is a separate goal so that you do it only once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806408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CogModDistraction">
  <a:themeElements>
    <a:clrScheme name="">
      <a:dk1>
        <a:srgbClr val="000000"/>
      </a:dk1>
      <a:lt1>
        <a:srgbClr val="F0E586"/>
      </a:lt1>
      <a:dk2>
        <a:srgbClr val="000000"/>
      </a:dk2>
      <a:lt2>
        <a:srgbClr val="000066"/>
      </a:lt2>
      <a:accent1>
        <a:srgbClr val="FFCC66"/>
      </a:accent1>
      <a:accent2>
        <a:srgbClr val="9999FF"/>
      </a:accent2>
      <a:accent3>
        <a:srgbClr val="F6F0C3"/>
      </a:accent3>
      <a:accent4>
        <a:srgbClr val="000000"/>
      </a:accent4>
      <a:accent5>
        <a:srgbClr val="FFE2B8"/>
      </a:accent5>
      <a:accent6>
        <a:srgbClr val="8A8AE7"/>
      </a:accent6>
      <a:hlink>
        <a:srgbClr val="99CCFF"/>
      </a:hlink>
      <a:folHlink>
        <a:srgbClr val="0066FF"/>
      </a:folHlink>
    </a:clrScheme>
    <a:fontScheme name="lecture8">
      <a:majorFont>
        <a:latin typeface="Optima"/>
        <a:ea typeface=""/>
        <a:cs typeface=""/>
      </a:majorFont>
      <a:minorFont>
        <a:latin typeface="Opt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lecture8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8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8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8 4">
        <a:dk1>
          <a:srgbClr val="000000"/>
        </a:dk1>
        <a:lt1>
          <a:srgbClr val="F0E586"/>
        </a:lt1>
        <a:dk2>
          <a:srgbClr val="000000"/>
        </a:dk2>
        <a:lt2>
          <a:srgbClr val="000066"/>
        </a:lt2>
        <a:accent1>
          <a:srgbClr val="CC99FF"/>
        </a:accent1>
        <a:accent2>
          <a:srgbClr val="9999FF"/>
        </a:accent2>
        <a:accent3>
          <a:srgbClr val="F6F0C3"/>
        </a:accent3>
        <a:accent4>
          <a:srgbClr val="000000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gModDistraction">
  <a:themeElements>
    <a:clrScheme name="">
      <a:dk1>
        <a:srgbClr val="000000"/>
      </a:dk1>
      <a:lt1>
        <a:srgbClr val="F0E586"/>
      </a:lt1>
      <a:dk2>
        <a:srgbClr val="000000"/>
      </a:dk2>
      <a:lt2>
        <a:srgbClr val="000066"/>
      </a:lt2>
      <a:accent1>
        <a:srgbClr val="FFCC66"/>
      </a:accent1>
      <a:accent2>
        <a:srgbClr val="9999FF"/>
      </a:accent2>
      <a:accent3>
        <a:srgbClr val="F6F0C3"/>
      </a:accent3>
      <a:accent4>
        <a:srgbClr val="000000"/>
      </a:accent4>
      <a:accent5>
        <a:srgbClr val="FFE2B8"/>
      </a:accent5>
      <a:accent6>
        <a:srgbClr val="8A8AE7"/>
      </a:accent6>
      <a:hlink>
        <a:srgbClr val="99CCFF"/>
      </a:hlink>
      <a:folHlink>
        <a:srgbClr val="0066FF"/>
      </a:folHlink>
    </a:clrScheme>
    <a:fontScheme name="lecture8">
      <a:majorFont>
        <a:latin typeface="Optima"/>
        <a:ea typeface=""/>
        <a:cs typeface=""/>
      </a:majorFont>
      <a:minorFont>
        <a:latin typeface="Opt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lecture8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8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8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8 4">
        <a:dk1>
          <a:srgbClr val="000000"/>
        </a:dk1>
        <a:lt1>
          <a:srgbClr val="F0E586"/>
        </a:lt1>
        <a:dk2>
          <a:srgbClr val="000000"/>
        </a:dk2>
        <a:lt2>
          <a:srgbClr val="000066"/>
        </a:lt2>
        <a:accent1>
          <a:srgbClr val="CC99FF"/>
        </a:accent1>
        <a:accent2>
          <a:srgbClr val="9999FF"/>
        </a:accent2>
        <a:accent3>
          <a:srgbClr val="F6F0C3"/>
        </a:accent3>
        <a:accent4>
          <a:srgbClr val="000000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CogModDistraction.thmx</Template>
  <TotalTime>289</TotalTime>
  <Words>719</Words>
  <Application>Microsoft Macintosh PowerPoint</Application>
  <PresentationFormat>On-screen Show (4:3)</PresentationFormat>
  <Paragraphs>140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CogModDistraction</vt:lpstr>
      <vt:lpstr>1_CogModDistraction</vt:lpstr>
      <vt:lpstr>PRIMs tutorial</vt:lpstr>
      <vt:lpstr>PRIMs associations</vt:lpstr>
      <vt:lpstr>Idea</vt:lpstr>
      <vt:lpstr>PowerPoint Presentation</vt:lpstr>
      <vt:lpstr>PowerPoint Presentation</vt:lpstr>
      <vt:lpstr>Far transfer</vt:lpstr>
      <vt:lpstr>Task Switching (food/size)</vt:lpstr>
      <vt:lpstr>Stroop</vt:lpstr>
      <vt:lpstr>Two strategies</vt:lpstr>
      <vt:lpstr>First step in task switching</vt:lpstr>
      <vt:lpstr>PowerPoint Presentation</vt:lpstr>
      <vt:lpstr>PowerPoint Presentation</vt:lpstr>
      <vt:lpstr>Two choices for preparation in Stroop</vt:lpstr>
      <vt:lpstr>In Stroop we need to do a similar thing</vt:lpstr>
      <vt:lpstr>Competes with</vt:lpstr>
      <vt:lpstr>Transfer</vt:lpstr>
      <vt:lpstr>Assignment: Alphabet Arithmetic</vt:lpstr>
      <vt:lpstr>Two strategies</vt:lpstr>
      <vt:lpstr>The real outcome</vt:lpstr>
      <vt:lpstr>Build the Zbrodoff model!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PRIMs tutorial</dc:title>
  <dc:creator>Niels Taatgen</dc:creator>
  <cp:lastModifiedBy>Niels Taatgen</cp:lastModifiedBy>
  <cp:revision>51</cp:revision>
  <dcterms:created xsi:type="dcterms:W3CDTF">2015-07-13T17:04:09Z</dcterms:created>
  <dcterms:modified xsi:type="dcterms:W3CDTF">2015-07-15T13:28:55Z</dcterms:modified>
</cp:coreProperties>
</file>